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Bebas Neue"/>
      <p:regular r:id="rId28"/>
    </p:embeddedFont>
    <p:embeddedFont>
      <p:font typeface="Tahoma"/>
      <p:regular r:id="rId29"/>
      <p:bold r:id="rId30"/>
    </p:embeddedFont>
    <p:embeddedFont>
      <p:font typeface="Fira Code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33" roundtripDataSignature="AMtx7mjdSppl+ZLjeBxDOwb2EgtwelRw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Bebas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Code-regular.fntdata"/><Relationship Id="rId30" Type="http://schemas.openxmlformats.org/officeDocument/2006/relationships/font" Target="fonts/Tahoma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FiraCod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6" name="Google Shape;29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7" name="Google Shape;39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8" name="Google Shape;43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2" name="Google Shape;45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1" name="Google Shape;481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3" name="Google Shape;51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*CODY*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</a:t>
            </a:r>
            <a:br>
              <a:rPr lang="en-US"/>
            </a:b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primary objective is to develop an analytics tool to understand and influence student retention.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involves six pillars that act as the foundational guidance in developing our software system.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Integration is at the core of what we wish to accomplish. We want to integrate with the users existing system since establishing a new one would be resource intensive.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Second, we want to establish a secure Database Connection by transferring existing data into a new data model system.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Third, we aim to optimize the Data pipeline from database extraction to data transformation within the Analytical engine.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an Analytical Engine that serves as the powerhouse of all report generation. This will be powered by the latest methods of data analysis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Notification system that alerts administrators when students are at-risk.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 that serves as the primary user interface at which users can explore the metrics in detail to track, report, or take action.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5"/>
          <p:cNvSpPr/>
          <p:nvPr/>
        </p:nvSpPr>
        <p:spPr>
          <a:xfrm>
            <a:off x="754267" y="516400"/>
            <a:ext cx="10831200" cy="5825200"/>
          </a:xfrm>
          <a:prstGeom prst="rect">
            <a:avLst/>
          </a:prstGeom>
          <a:solidFill>
            <a:srgbClr val="072C4E">
              <a:alpha val="9098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5"/>
          <p:cNvSpPr txBox="1"/>
          <p:nvPr>
            <p:ph type="title"/>
          </p:nvPr>
        </p:nvSpPr>
        <p:spPr>
          <a:xfrm>
            <a:off x="1416565" y="2183400"/>
            <a:ext cx="4434800" cy="14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35"/>
          <p:cNvSpPr txBox="1"/>
          <p:nvPr>
            <p:ph idx="1" type="subTitle"/>
          </p:nvPr>
        </p:nvSpPr>
        <p:spPr>
          <a:xfrm>
            <a:off x="1416567" y="3601000"/>
            <a:ext cx="4389200" cy="1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Relationship Id="rId6" Type="http://schemas.openxmlformats.org/officeDocument/2006/relationships/image" Target="../media/image30.jpg"/><Relationship Id="rId7" Type="http://schemas.openxmlformats.org/officeDocument/2006/relationships/image" Target="../media/image33.jp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-13021" y="2532244"/>
            <a:ext cx="12162551" cy="4332051"/>
          </a:xfrm>
          <a:custGeom>
            <a:rect b="b" l="l" r="r" t="t"/>
            <a:pathLst>
              <a:path extrusionOk="0" h="312" w="934">
                <a:moveTo>
                  <a:pt x="657" y="3"/>
                </a:moveTo>
                <a:lnTo>
                  <a:pt x="654" y="0"/>
                </a:lnTo>
                <a:cubicBezTo>
                  <a:pt x="654" y="0"/>
                  <a:pt x="631" y="173"/>
                  <a:pt x="499" y="225"/>
                </a:cubicBezTo>
                <a:cubicBezTo>
                  <a:pt x="366" y="278"/>
                  <a:pt x="92" y="301"/>
                  <a:pt x="0" y="244"/>
                </a:cubicBezTo>
                <a:lnTo>
                  <a:pt x="0" y="312"/>
                </a:lnTo>
                <a:lnTo>
                  <a:pt x="934" y="312"/>
                </a:lnTo>
                <a:cubicBezTo>
                  <a:pt x="934" y="312"/>
                  <a:pt x="808" y="142"/>
                  <a:pt x="760" y="99"/>
                </a:cubicBezTo>
                <a:cubicBezTo>
                  <a:pt x="745" y="86"/>
                  <a:pt x="731" y="70"/>
                  <a:pt x="716" y="57"/>
                </a:cubicBezTo>
                <a:cubicBezTo>
                  <a:pt x="684" y="27"/>
                  <a:pt x="657" y="3"/>
                  <a:pt x="657" y="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5934339" y="513832"/>
            <a:ext cx="4600635" cy="2435115"/>
            <a:chOff x="4428098" y="592147"/>
            <a:chExt cx="3450476" cy="1826336"/>
          </a:xfrm>
        </p:grpSpPr>
        <p:sp>
          <p:nvSpPr>
            <p:cNvPr id="96" name="Google Shape;96;p1"/>
            <p:cNvSpPr/>
            <p:nvPr/>
          </p:nvSpPr>
          <p:spPr>
            <a:xfrm>
              <a:off x="4428098" y="1383234"/>
              <a:ext cx="3298793" cy="1035249"/>
            </a:xfrm>
            <a:custGeom>
              <a:rect b="b" l="l" r="r" t="t"/>
              <a:pathLst>
                <a:path extrusionOk="0" h="106" w="364">
                  <a:moveTo>
                    <a:pt x="189" y="0"/>
                  </a:moveTo>
                  <a:lnTo>
                    <a:pt x="20" y="57"/>
                  </a:lnTo>
                  <a:lnTo>
                    <a:pt x="0" y="106"/>
                  </a:lnTo>
                  <a:lnTo>
                    <a:pt x="140" y="66"/>
                  </a:lnTo>
                  <a:lnTo>
                    <a:pt x="204" y="99"/>
                  </a:lnTo>
                  <a:lnTo>
                    <a:pt x="209" y="47"/>
                  </a:lnTo>
                  <a:lnTo>
                    <a:pt x="364" y="16"/>
                  </a:lnTo>
                  <a:lnTo>
                    <a:pt x="213" y="13"/>
                  </a:lnTo>
                  <a:lnTo>
                    <a:pt x="189" y="0"/>
                  </a:lnTo>
                </a:path>
              </a:pathLst>
            </a:custGeom>
            <a:solidFill>
              <a:srgbClr val="2E2E2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5814679" y="1480899"/>
              <a:ext cx="580007" cy="625056"/>
            </a:xfrm>
            <a:custGeom>
              <a:rect b="b" l="l" r="r" t="t"/>
              <a:pathLst>
                <a:path extrusionOk="0" h="64" w="64">
                  <a:moveTo>
                    <a:pt x="19" y="0"/>
                  </a:moveTo>
                  <a:lnTo>
                    <a:pt x="0" y="6"/>
                  </a:lnTo>
                  <a:lnTo>
                    <a:pt x="64" y="64"/>
                  </a:lnTo>
                  <a:lnTo>
                    <a:pt x="19" y="0"/>
                  </a:lnTo>
                </a:path>
              </a:pathLst>
            </a:custGeom>
            <a:solidFill>
              <a:srgbClr val="7F7F7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34930" y="592147"/>
              <a:ext cx="1459082" cy="1435676"/>
            </a:xfrm>
            <a:custGeom>
              <a:rect b="b" l="l" r="r" t="t"/>
              <a:pathLst>
                <a:path extrusionOk="0" h="147" w="161">
                  <a:moveTo>
                    <a:pt x="161" y="91"/>
                  </a:moveTo>
                  <a:lnTo>
                    <a:pt x="45" y="0"/>
                  </a:lnTo>
                  <a:lnTo>
                    <a:pt x="0" y="147"/>
                  </a:lnTo>
                  <a:lnTo>
                    <a:pt x="161" y="91"/>
                  </a:lnTo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933223" y="594528"/>
              <a:ext cx="2945351" cy="752021"/>
            </a:xfrm>
            <a:custGeom>
              <a:rect b="b" l="l" r="r" t="t"/>
              <a:pathLst>
                <a:path extrusionOk="0" h="77" w="325">
                  <a:moveTo>
                    <a:pt x="161" y="77"/>
                  </a:moveTo>
                  <a:lnTo>
                    <a:pt x="0" y="0"/>
                  </a:lnTo>
                  <a:lnTo>
                    <a:pt x="325" y="44"/>
                  </a:lnTo>
                  <a:lnTo>
                    <a:pt x="161" y="77"/>
                  </a:lnTo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953731" y="601914"/>
              <a:ext cx="1440956" cy="1504041"/>
            </a:xfrm>
            <a:custGeom>
              <a:rect b="b" l="l" r="r" t="t"/>
              <a:pathLst>
                <a:path extrusionOk="0" h="154" w="159">
                  <a:moveTo>
                    <a:pt x="159" y="75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14" y="91"/>
                  </a:lnTo>
                  <a:lnTo>
                    <a:pt x="158" y="154"/>
                  </a:lnTo>
                  <a:lnTo>
                    <a:pt x="159" y="75"/>
                  </a:lnTo>
                </a:path>
              </a:pathLst>
            </a:custGeom>
            <a:solidFill>
              <a:srgbClr val="D8D8D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8511994" y="2536357"/>
            <a:ext cx="3717772" cy="4318847"/>
          </a:xfrm>
          <a:custGeom>
            <a:rect b="b" l="l" r="r" t="t"/>
            <a:pathLst>
              <a:path extrusionOk="0" h="10319" w="10281">
                <a:moveTo>
                  <a:pt x="396" y="273"/>
                </a:moveTo>
                <a:cubicBezTo>
                  <a:pt x="396" y="273"/>
                  <a:pt x="6281" y="3807"/>
                  <a:pt x="10281" y="10273"/>
                </a:cubicBezTo>
                <a:lnTo>
                  <a:pt x="8652" y="10319"/>
                </a:lnTo>
                <a:cubicBezTo>
                  <a:pt x="7929" y="9092"/>
                  <a:pt x="7008" y="7654"/>
                  <a:pt x="5240" y="5478"/>
                </a:cubicBezTo>
                <a:cubicBezTo>
                  <a:pt x="3031" y="2793"/>
                  <a:pt x="166" y="231"/>
                  <a:pt x="0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604230" y="2313230"/>
            <a:ext cx="4702569" cy="3488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Enhancing Educational Success</a:t>
            </a:r>
            <a:endParaRPr/>
          </a:p>
        </p:txBody>
      </p:sp>
      <p:cxnSp>
        <p:nvCxnSpPr>
          <p:cNvPr id="103" name="Google Shape;103;p1"/>
          <p:cNvCxnSpPr/>
          <p:nvPr/>
        </p:nvCxnSpPr>
        <p:spPr>
          <a:xfrm>
            <a:off x="243515" y="2283281"/>
            <a:ext cx="54240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"/>
          <p:cNvSpPr txBox="1"/>
          <p:nvPr/>
        </p:nvSpPr>
        <p:spPr>
          <a:xfrm>
            <a:off x="22000191" y="13135047"/>
            <a:ext cx="1847767" cy="459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2"/>
              <a:buFont typeface="Arial"/>
              <a:buNone/>
            </a:pPr>
            <a:r>
              <a:rPr b="0" i="0" lang="en-US" sz="2132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12.16.2023</a:t>
            </a:r>
            <a:endParaRPr b="0" i="0" sz="248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-4" y="6257202"/>
            <a:ext cx="24383999" cy="1181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-33341" y="2554568"/>
            <a:ext cx="8556935" cy="4514336"/>
          </a:xfrm>
          <a:custGeom>
            <a:rect b="b" l="l" r="r" t="t"/>
            <a:pathLst>
              <a:path extrusionOk="0" h="9662" w="9926">
                <a:moveTo>
                  <a:pt x="0" y="7226"/>
                </a:moveTo>
                <a:cubicBezTo>
                  <a:pt x="7" y="7199"/>
                  <a:pt x="15" y="7171"/>
                  <a:pt x="22" y="7144"/>
                </a:cubicBezTo>
                <a:cubicBezTo>
                  <a:pt x="3660" y="9864"/>
                  <a:pt x="9147" y="6748"/>
                  <a:pt x="9926" y="0"/>
                </a:cubicBezTo>
                <a:cubicBezTo>
                  <a:pt x="9081" y="9366"/>
                  <a:pt x="3604" y="9864"/>
                  <a:pt x="0" y="9619"/>
                </a:cubicBezTo>
                <a:lnTo>
                  <a:pt x="0" y="7226"/>
                </a:ln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3872" y="6398482"/>
            <a:ext cx="12168995" cy="459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2"/>
              <a:buFont typeface="Arial"/>
              <a:buNone/>
            </a:pPr>
            <a:r>
              <a:rPr b="0" i="0" lang="en-US" sz="2132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Professor: Dr. Albert Cruz                                                                                       Winter 2023</a:t>
            </a:r>
            <a:endParaRPr b="0" i="0" sz="2489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107299" y="521726"/>
            <a:ext cx="5696431" cy="176458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Student Retention Analytics Tool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-515172" y="3185751"/>
            <a:ext cx="7810500" cy="2755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Team Echo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Adam Carrigan, James Gilligan, Cody Lepp</a:t>
            </a:r>
            <a:endParaRPr b="0" i="0" sz="245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Adam Mason, Karen Ross, Dratin Wood</a:t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89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9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CSC480A Computer Science Capstone Project 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9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National University, San Diego CA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89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3840" y="15482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advTm="29030" spd="slow">
        <p14:vortex dir="r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Stakeholders</a:t>
            </a:r>
            <a:endParaRPr/>
          </a:p>
        </p:txBody>
      </p:sp>
      <p:grpSp>
        <p:nvGrpSpPr>
          <p:cNvPr id="255" name="Google Shape;255;p10"/>
          <p:cNvGrpSpPr/>
          <p:nvPr/>
        </p:nvGrpSpPr>
        <p:grpSpPr>
          <a:xfrm>
            <a:off x="882865" y="1821154"/>
            <a:ext cx="10470618" cy="4398710"/>
            <a:chOff x="0" y="1423"/>
            <a:chExt cx="10470618" cy="4398710"/>
          </a:xfrm>
        </p:grpSpPr>
        <p:sp>
          <p:nvSpPr>
            <p:cNvPr id="256" name="Google Shape;256;p10"/>
            <p:cNvSpPr/>
            <p:nvPr/>
          </p:nvSpPr>
          <p:spPr>
            <a:xfrm>
              <a:off x="0" y="1423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83532" y="137935"/>
              <a:ext cx="333695" cy="33369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700760" y="1423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0"/>
            <p:cNvSpPr txBox="1"/>
            <p:nvPr/>
          </p:nvSpPr>
          <p:spPr>
            <a:xfrm>
              <a:off x="700760" y="1423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Educational Administrators and Tutors: The primary users of the SRT, utilizing insights for targeted interventions to improve student retention</a:t>
              </a: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0" y="759822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83532" y="896333"/>
              <a:ext cx="333695" cy="33369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700760" y="759822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0"/>
            <p:cNvSpPr txBox="1"/>
            <p:nvPr/>
          </p:nvSpPr>
          <p:spPr>
            <a:xfrm>
              <a:off x="700760" y="759822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Marketing Team: Utilizing insights for refining marketing strategies to attract and retain students effectively</a:t>
              </a: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0" y="1518220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83532" y="1654732"/>
              <a:ext cx="333695" cy="33369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700760" y="1518220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 txBox="1"/>
            <p:nvPr/>
          </p:nvSpPr>
          <p:spPr>
            <a:xfrm>
              <a:off x="700760" y="1518220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Sales Team: Benefitting from understanding the key aspects of the program that contribute to student retention for better communication with potential customers</a:t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0" y="2276618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83532" y="2413130"/>
              <a:ext cx="333695" cy="33369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700760" y="2276618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 txBox="1"/>
            <p:nvPr/>
          </p:nvSpPr>
          <p:spPr>
            <a:xfrm>
              <a:off x="700760" y="2276618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Executives/Leadership: Using insights for strategic decision-making in resource allocation, business strategy, and institutional adjustments</a:t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0" y="3035017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183532" y="3171528"/>
              <a:ext cx="333695" cy="33369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700760" y="3035017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 txBox="1"/>
            <p:nvPr/>
          </p:nvSpPr>
          <p:spPr>
            <a:xfrm>
              <a:off x="700760" y="3035017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Parents: Receiving tailored guidance to aid their child's academic development, fostering collaboration between home and educational institutions</a:t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0" y="3793415"/>
              <a:ext cx="10470618" cy="606718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69617" y="3816572"/>
              <a:ext cx="561525" cy="56040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700760" y="3793415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 txBox="1"/>
            <p:nvPr/>
          </p:nvSpPr>
          <p:spPr>
            <a:xfrm>
              <a:off x="700760" y="3793415"/>
              <a:ext cx="9769858" cy="60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200" lIns="64200" spcFirstLastPara="1" rIns="64200" wrap="square" tIns="64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500"/>
                <a:buFont typeface="Tahoma"/>
                <a:buNone/>
              </a:pPr>
              <a:r>
                <a:rPr lang="en-US" sz="15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Students: Benefitting from targeted support that aligns with their unique learning needs and challenges</a:t>
              </a:r>
              <a:endParaRPr/>
            </a:p>
          </p:txBody>
        </p:sp>
      </p:grpSp>
      <p:sp>
        <p:nvSpPr>
          <p:cNvPr id="280" name="Google Shape;280;p10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84664" y="6341186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800"/>
              <a:buFont typeface="Tahoma"/>
              <a:buNone/>
            </a:pPr>
            <a:r>
              <a:rPr b="1" lang="en-US" sz="48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Functional Requirements</a:t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669036" y="1677373"/>
            <a:ext cx="10853928" cy="18288"/>
          </a:xfrm>
          <a:custGeom>
            <a:rect b="b" l="l" r="r" t="t"/>
            <a:pathLst>
              <a:path extrusionOk="0" fill="none" h="18288" w="10853928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extrusionOk="0" h="18288" w="10853928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FC000"/>
          </a:solidFill>
          <a:ln cap="rnd" cmpd="sng" w="412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"/>
          <p:cNvSpPr txBox="1"/>
          <p:nvPr>
            <p:ph idx="1" type="body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F01: Access to existing student academic data in learning centers' databases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F02: Ability for users to view and assess student progress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F03: Functionality to report student disenrollment or intent to disenroll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F04: Retention of historical student data for trend analysis, with PII protection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F05: Analysis of attendance and academic progression data of disenrolled students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F06: Identification of at-risk students based on historical trends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F07: Notification system for users about at-risk students and associated risk factors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F08: Resource sharing capabilities for faculty members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F09: Facilitation of data provision for parent-teacher meetings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2000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F10: Modeling and prediction of future enrollments with defined accuracy thresholds</a:t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3C3D3D"/>
              </a:solidFill>
            </a:endParaRPr>
          </a:p>
        </p:txBody>
      </p:sp>
      <p:pic>
        <p:nvPicPr>
          <p:cNvPr id="292" name="Google Shape;2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355" y="6333868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 txBox="1"/>
          <p:nvPr>
            <p:ph type="title"/>
          </p:nvPr>
        </p:nvSpPr>
        <p:spPr>
          <a:xfrm>
            <a:off x="311524" y="163418"/>
            <a:ext cx="7658584" cy="1314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000"/>
              <a:buFont typeface="Tahoma"/>
              <a:buNone/>
            </a:pPr>
            <a:r>
              <a:rPr b="1" lang="en-US" sz="4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Nonfunctional  Requirements</a:t>
            </a:r>
            <a:endParaRPr/>
          </a:p>
        </p:txBody>
      </p:sp>
      <p:sp>
        <p:nvSpPr>
          <p:cNvPr id="300" name="Google Shape;300;p12"/>
          <p:cNvSpPr txBox="1"/>
          <p:nvPr>
            <p:ph idx="1" type="body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br>
              <a:rPr lang="en-US" sz="1500"/>
            </a:br>
            <a:endParaRPr sz="1500"/>
          </a:p>
        </p:txBody>
      </p:sp>
      <p:pic>
        <p:nvPicPr>
          <p:cNvPr descr="A woman's hand interacting with a tablet" id="301" name="Google Shape;301;p12"/>
          <p:cNvPicPr preferRelativeResize="0"/>
          <p:nvPr/>
        </p:nvPicPr>
        <p:blipFill rotWithShape="1">
          <a:blip r:embed="rId3">
            <a:alphaModFix/>
          </a:blip>
          <a:srcRect b="3" l="0" r="3" t="0"/>
          <a:stretch/>
        </p:blipFill>
        <p:spPr>
          <a:xfrm>
            <a:off x="6374920" y="758514"/>
            <a:ext cx="5122238" cy="5122238"/>
          </a:xfrm>
          <a:custGeom>
            <a:rect b="b" l="l" r="r" t="t"/>
            <a:pathLst>
              <a:path extrusionOk="0" h="2663168" w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2" name="Google Shape;302;p12"/>
          <p:cNvSpPr/>
          <p:nvPr/>
        </p:nvSpPr>
        <p:spPr>
          <a:xfrm flipH="1" rot="10389197">
            <a:off x="6261882" y="687822"/>
            <a:ext cx="5471147" cy="5471147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901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/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2"/>
          <p:cNvSpPr/>
          <p:nvPr/>
        </p:nvSpPr>
        <p:spPr>
          <a:xfrm>
            <a:off x="302380" y="2366527"/>
            <a:ext cx="5808501" cy="687729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NF02: Adherence to cybersecurity best practices for data protection​</a:t>
            </a: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309104" y="5141103"/>
            <a:ext cx="5797296" cy="698934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NF06: Compatibility with different operating systems (OS agnostic)</a:t>
            </a: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293415" y="3758298"/>
            <a:ext cx="5797296" cy="676522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NF04: Fast data loading and processing capabilities</a:t>
            </a: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293415" y="5831385"/>
            <a:ext cx="5786090" cy="687729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NF07: Prevention of unintended data aggregation from different students</a:t>
            </a: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304619" y="4441855"/>
            <a:ext cx="5786091" cy="687729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NF05: Scalability to handle increasing data volumes without compromising performance or security</a:t>
            </a: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304619" y="3063531"/>
            <a:ext cx="5786090" cy="68773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NF03: Timely notifications for at-risk students</a:t>
            </a: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304620" y="1685207"/>
            <a:ext cx="5797296" cy="676523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NF01: Simple and intuitive user interface</a:t>
            </a:r>
            <a:endParaRPr/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7417" y="6324719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3"/>
          <p:cNvSpPr txBox="1"/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Assumptions</a:t>
            </a:r>
            <a:endParaRPr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p13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 flipH="1" rot="10800000">
            <a:off x="841248" y="1538176"/>
            <a:ext cx="1873457" cy="1098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13"/>
          <p:cNvGrpSpPr/>
          <p:nvPr/>
        </p:nvGrpSpPr>
        <p:grpSpPr>
          <a:xfrm>
            <a:off x="838200" y="1929670"/>
            <a:ext cx="10515600" cy="4350715"/>
            <a:chOff x="0" y="3404"/>
            <a:chExt cx="10515600" cy="4350715"/>
          </a:xfrm>
        </p:grpSpPr>
        <p:sp>
          <p:nvSpPr>
            <p:cNvPr id="322" name="Google Shape;322;p13"/>
            <p:cNvSpPr/>
            <p:nvPr/>
          </p:nvSpPr>
          <p:spPr>
            <a:xfrm>
              <a:off x="0" y="3404"/>
              <a:ext cx="10515600" cy="725119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219348" y="166556"/>
              <a:ext cx="398815" cy="3988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7512" y="3404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 txBox="1"/>
            <p:nvPr/>
          </p:nvSpPr>
          <p:spPr>
            <a:xfrm>
              <a:off x="837512" y="3404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725" lIns="76725" spcFirstLastPara="1" rIns="76725" wrap="square" tIns="76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ahoma"/>
                <a:buNone/>
              </a:pPr>
              <a:r>
                <a:rPr lang="en-US" sz="19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User Engagement: Expecting active engagement with the application by students, educators, and program coordinators</a:t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0" y="909803"/>
              <a:ext cx="10515600" cy="725119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219348" y="1072955"/>
              <a:ext cx="398815" cy="3988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837512" y="909803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 txBox="1"/>
            <p:nvPr/>
          </p:nvSpPr>
          <p:spPr>
            <a:xfrm>
              <a:off x="837512" y="909803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725" lIns="76725" spcFirstLastPara="1" rIns="76725" wrap="square" tIns="76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900"/>
                <a:buFont typeface="Tahoma"/>
                <a:buNone/>
              </a:pPr>
              <a:r>
                <a:rPr lang="en-US" sz="19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Data Availability: Access to relevant and accurate student performance and engagement data</a:t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0" y="1816202"/>
              <a:ext cx="10515600" cy="725119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219348" y="1979354"/>
              <a:ext cx="398815" cy="39881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37512" y="1816202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 txBox="1"/>
            <p:nvPr/>
          </p:nvSpPr>
          <p:spPr>
            <a:xfrm>
              <a:off x="837512" y="1816202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725" lIns="76725" spcFirstLastPara="1" rIns="76725" wrap="square" tIns="76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ahoma"/>
                <a:buNone/>
              </a:pPr>
              <a:r>
                <a:rPr lang="en-US" sz="19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Stakeholder Availability: Timely input and cooperation from key stakeholders for decision-making</a:t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0" y="2722601"/>
              <a:ext cx="10515600" cy="725119"/>
            </a:xfrm>
            <a:prstGeom prst="roundRect">
              <a:avLst>
                <a:gd fmla="val 10000" name="adj"/>
              </a:avLst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19348" y="2885753"/>
              <a:ext cx="398815" cy="39881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837512" y="2722601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 txBox="1"/>
            <p:nvPr/>
          </p:nvSpPr>
          <p:spPr>
            <a:xfrm>
              <a:off x="837512" y="2722601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725" lIns="76725" spcFirstLastPara="1" rIns="76725" wrap="square" tIns="76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900"/>
                <a:buFont typeface="Tahoma"/>
                <a:buNone/>
              </a:pPr>
              <a:r>
                <a:rPr lang="en-US" sz="19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Technology Compatibility: The chosen technology stack is suitable and efficient for the application's requirements</a:t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0" y="3629000"/>
              <a:ext cx="10515600" cy="725119"/>
            </a:xfrm>
            <a:prstGeom prst="roundRect">
              <a:avLst>
                <a:gd fmla="val 10000" name="adj"/>
              </a:avLst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219348" y="3792152"/>
              <a:ext cx="398815" cy="39881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37512" y="3629000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 txBox="1"/>
            <p:nvPr/>
          </p:nvSpPr>
          <p:spPr>
            <a:xfrm>
              <a:off x="837512" y="3629000"/>
              <a:ext cx="9678087" cy="725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725" lIns="76725" spcFirstLastPara="1" rIns="76725" wrap="square" tIns="76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ahoma"/>
                <a:buNone/>
              </a:pPr>
              <a:r>
                <a:rPr lang="en-US" sz="190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Regulatory Compliance: Adherence to all relevant data protection and privacy regulations</a:t>
              </a:r>
              <a:endParaRPr/>
            </a:p>
          </p:txBody>
        </p:sp>
      </p:grpSp>
      <p:pic>
        <p:nvPicPr>
          <p:cNvPr id="342" name="Google Shape;34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98440" y="6318173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"/>
          <p:cNvSpPr/>
          <p:nvPr/>
        </p:nvSpPr>
        <p:spPr>
          <a:xfrm>
            <a:off x="1928518" y="752592"/>
            <a:ext cx="1872074" cy="82785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4"/>
          <p:cNvSpPr/>
          <p:nvPr/>
        </p:nvSpPr>
        <p:spPr>
          <a:xfrm>
            <a:off x="3160889" y="630296"/>
            <a:ext cx="5870222" cy="987779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14"/>
          <p:cNvCxnSpPr/>
          <p:nvPr/>
        </p:nvCxnSpPr>
        <p:spPr>
          <a:xfrm>
            <a:off x="-293644" y="1118995"/>
            <a:ext cx="12785605" cy="20468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14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b="1"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Project Constraints</a:t>
            </a:r>
            <a:endParaRPr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53" name="Google Shape;353;p14"/>
          <p:cNvGrpSpPr/>
          <p:nvPr/>
        </p:nvGrpSpPr>
        <p:grpSpPr>
          <a:xfrm>
            <a:off x="920813" y="2455636"/>
            <a:ext cx="10350373" cy="2534425"/>
            <a:chOff x="82613" y="909059"/>
            <a:chExt cx="10350373" cy="2534425"/>
          </a:xfrm>
        </p:grpSpPr>
        <p:sp>
          <p:nvSpPr>
            <p:cNvPr id="354" name="Google Shape;354;p14"/>
            <p:cNvSpPr/>
            <p:nvPr/>
          </p:nvSpPr>
          <p:spPr>
            <a:xfrm>
              <a:off x="82613" y="909059"/>
              <a:ext cx="897246" cy="89724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271034" y="1097481"/>
              <a:ext cx="520402" cy="5204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1172126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 txBox="1"/>
            <p:nvPr/>
          </p:nvSpPr>
          <p:spPr>
            <a:xfrm>
              <a:off x="1172126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200"/>
                <a:buFont typeface="Tahoma"/>
                <a:buNone/>
              </a:pPr>
              <a:r>
                <a:rPr lang="en-US" sz="12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Budget: As a school project, this is an unfunded endeavor for all development, testing, and implementation phases</a:t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655575" y="909059"/>
              <a:ext cx="897246" cy="8972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843996" y="1097481"/>
              <a:ext cx="520402" cy="52040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4745088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 txBox="1"/>
            <p:nvPr/>
          </p:nvSpPr>
          <p:spPr>
            <a:xfrm>
              <a:off x="4745088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200"/>
                <a:buFont typeface="Tahoma"/>
                <a:buNone/>
              </a:pPr>
              <a:r>
                <a:rPr lang="en-US" sz="12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Time: Fixed timeline for project completion, aligned with academic calendars</a:t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7228536" y="909059"/>
              <a:ext cx="897246" cy="89724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7416958" y="1097481"/>
              <a:ext cx="520402" cy="52040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8318049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 txBox="1"/>
            <p:nvPr/>
          </p:nvSpPr>
          <p:spPr>
            <a:xfrm>
              <a:off x="8318049" y="909059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200"/>
                <a:buFont typeface="Tahoma"/>
                <a:buNone/>
              </a:pPr>
              <a:r>
                <a:rPr lang="en-US" sz="12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Staffing: Availability and skill level of personnel, potential gaps in necessary skills</a:t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82613" y="2546238"/>
              <a:ext cx="897246" cy="89724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71034" y="2734659"/>
              <a:ext cx="520402" cy="52040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172126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 txBox="1"/>
            <p:nvPr/>
          </p:nvSpPr>
          <p:spPr>
            <a:xfrm>
              <a:off x="1172126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200"/>
                <a:buFont typeface="Tahoma"/>
                <a:buNone/>
              </a:pPr>
              <a:r>
                <a:rPr lang="en-US" sz="12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Technology Limitations: Constraints related to existing technology infrastructure and compatibility issues</a:t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655575" y="2546238"/>
              <a:ext cx="897246" cy="89724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843996" y="2734659"/>
              <a:ext cx="520402" cy="52040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745088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 txBox="1"/>
            <p:nvPr/>
          </p:nvSpPr>
          <p:spPr>
            <a:xfrm>
              <a:off x="4745088" y="2546238"/>
              <a:ext cx="2114937" cy="897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200"/>
                <a:buFont typeface="Tahoma"/>
                <a:buNone/>
              </a:pPr>
              <a:r>
                <a:rPr lang="en-US" sz="1200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External Dependencies: Reliance on third-party services or APIs, which may pose risks if not managed properly</a:t>
              </a:r>
              <a:endParaRPr/>
            </a:p>
          </p:txBody>
        </p:sp>
      </p:grpSp>
      <p:cxnSp>
        <p:nvCxnSpPr>
          <p:cNvPr id="374" name="Google Shape;374;p14"/>
          <p:cNvCxnSpPr/>
          <p:nvPr/>
        </p:nvCxnSpPr>
        <p:spPr>
          <a:xfrm>
            <a:off x="-397126" y="6029662"/>
            <a:ext cx="12785605" cy="20468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aptop with phone and calculator" id="375" name="Google Shape;37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560000">
            <a:off x="8388576" y="3359364"/>
            <a:ext cx="2662298" cy="266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643153" y="6269312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5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cap="flat" cmpd="sng" w="19050">
            <a:solidFill>
              <a:srgbClr val="73737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5"/>
          <p:cNvSpPr txBox="1"/>
          <p:nvPr>
            <p:ph type="title"/>
          </p:nvPr>
        </p:nvSpPr>
        <p:spPr>
          <a:xfrm>
            <a:off x="4749893" y="451868"/>
            <a:ext cx="6025199" cy="1597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Tahoma"/>
              <a:buNone/>
            </a:pPr>
            <a:r>
              <a:rPr b="1" lang="en-US" sz="6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Priorities</a:t>
            </a:r>
            <a:endParaRPr sz="6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6" name="Google Shape;386;p15"/>
          <p:cNvSpPr txBox="1"/>
          <p:nvPr>
            <p:ph idx="1" type="body"/>
          </p:nvPr>
        </p:nvSpPr>
        <p:spPr>
          <a:xfrm>
            <a:off x="4751773" y="1813307"/>
            <a:ext cx="5211536" cy="272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1800"/>
              <a:buChar char="•"/>
            </a:pPr>
            <a:r>
              <a:rPr lang="en-US" sz="1800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User Experience: Focus on a user-friendly interface for diverse user groups</a:t>
            </a:r>
            <a:endParaRPr sz="1800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800"/>
              <a:buChar char="•"/>
            </a:pPr>
            <a:r>
              <a:rPr lang="en-US" sz="1800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Feature Development: Prioritization of core features related to student performance, attendance, and engagement tracking</a:t>
            </a:r>
            <a:endParaRPr sz="1800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800"/>
              <a:buChar char="•"/>
            </a:pPr>
            <a:r>
              <a:rPr lang="en-US" sz="1800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Data Security and Privacy: High priority on securing sensitive student information</a:t>
            </a:r>
            <a:endParaRPr sz="1800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800"/>
              <a:buChar char="•"/>
            </a:pPr>
            <a:r>
              <a:rPr lang="en-US" sz="1800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Scalability and Adaptability: Ensuring the system can grow and adapt to changing educational and technological landscapes</a:t>
            </a:r>
            <a:endParaRPr sz="1800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800"/>
              <a:buChar char="•"/>
            </a:pPr>
            <a:r>
              <a:rPr lang="en-US" sz="1800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Quality Assurance and Stakeholder Collaboration: Emphasis on thorough testing and maintaining open communication with stakeholders</a:t>
            </a:r>
            <a:endParaRPr sz="1800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 and note paper pads with pencil" id="387" name="Google Shape;38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15" y="822046"/>
            <a:ext cx="4847166" cy="484716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5"/>
          <p:cNvSpPr/>
          <p:nvPr/>
        </p:nvSpPr>
        <p:spPr>
          <a:xfrm>
            <a:off x="2680232" y="2554682"/>
            <a:ext cx="1171995" cy="5805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5"/>
          <p:cNvSpPr txBox="1"/>
          <p:nvPr/>
        </p:nvSpPr>
        <p:spPr>
          <a:xfrm>
            <a:off x="2300571" y="2417768"/>
            <a:ext cx="254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0" name="Google Shape;390;p15"/>
          <p:cNvSpPr txBox="1"/>
          <p:nvPr/>
        </p:nvSpPr>
        <p:spPr>
          <a:xfrm>
            <a:off x="2300571" y="2771466"/>
            <a:ext cx="254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5"/>
          <p:cNvSpPr txBox="1"/>
          <p:nvPr/>
        </p:nvSpPr>
        <p:spPr>
          <a:xfrm>
            <a:off x="2300571" y="3112008"/>
            <a:ext cx="254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3737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2680232" y="2911702"/>
            <a:ext cx="1171995" cy="5805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5"/>
          <p:cNvSpPr/>
          <p:nvPr/>
        </p:nvSpPr>
        <p:spPr>
          <a:xfrm>
            <a:off x="2680232" y="3247409"/>
            <a:ext cx="1171995" cy="58053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7392" y="6294798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6"/>
          <p:cNvPicPr preferRelativeResize="0"/>
          <p:nvPr/>
        </p:nvPicPr>
        <p:blipFill rotWithShape="1">
          <a:blip r:embed="rId3">
            <a:alphaModFix/>
          </a:blip>
          <a:srcRect b="-118749" l="-118750" r="-118749" t="-118750"/>
          <a:stretch/>
        </p:blipFill>
        <p:spPr>
          <a:xfrm>
            <a:off x="11071487" y="5816983"/>
            <a:ext cx="1083313" cy="1083313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16"/>
          <p:cNvSpPr/>
          <p:nvPr/>
        </p:nvSpPr>
        <p:spPr>
          <a:xfrm rot="720000">
            <a:off x="5813670" y="2354752"/>
            <a:ext cx="5388513" cy="3931485"/>
          </a:xfrm>
          <a:prstGeom prst="rect">
            <a:avLst/>
          </a:prstGeom>
          <a:solidFill>
            <a:srgbClr val="FFC000"/>
          </a:solidFill>
          <a:ln cap="flat" cmpd="sng" w="762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1445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01" name="Google Shape;401;p16"/>
          <p:cNvCxnSpPr/>
          <p:nvPr/>
        </p:nvCxnSpPr>
        <p:spPr>
          <a:xfrm>
            <a:off x="0" y="644691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16"/>
          <p:cNvSpPr/>
          <p:nvPr/>
        </p:nvSpPr>
        <p:spPr>
          <a:xfrm>
            <a:off x="815413" y="356659"/>
            <a:ext cx="4467192" cy="576064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Delivery Methods</a:t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951590" y="2779322"/>
            <a:ext cx="4089597" cy="853871"/>
          </a:xfrm>
          <a:prstGeom prst="rect">
            <a:avLst/>
          </a:prstGeom>
          <a:solidFill>
            <a:srgbClr val="404040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5400000" dist="38100">
              <a:srgbClr val="000000">
                <a:alpha val="37254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Google Shape;404;p16"/>
          <p:cNvSpPr/>
          <p:nvPr/>
        </p:nvSpPr>
        <p:spPr>
          <a:xfrm>
            <a:off x="812253" y="3633192"/>
            <a:ext cx="4368273" cy="891520"/>
          </a:xfrm>
          <a:custGeom>
            <a:rect b="b" l="l" r="r" t="t"/>
            <a:pathLst>
              <a:path extrusionOk="0" h="451098" w="2538189">
                <a:moveTo>
                  <a:pt x="85725" y="0"/>
                </a:moveTo>
                <a:lnTo>
                  <a:pt x="2461989" y="0"/>
                </a:lnTo>
                <a:lnTo>
                  <a:pt x="2538189" y="451098"/>
                </a:lnTo>
                <a:lnTo>
                  <a:pt x="0" y="451098"/>
                </a:lnTo>
                <a:lnTo>
                  <a:pt x="85725" y="0"/>
                </a:lnTo>
                <a:close/>
              </a:path>
            </a:pathLst>
          </a:custGeom>
          <a:solidFill>
            <a:srgbClr val="404040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5400000" dist="38100">
              <a:srgbClr val="000000">
                <a:alpha val="37254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16"/>
          <p:cNvSpPr/>
          <p:nvPr/>
        </p:nvSpPr>
        <p:spPr>
          <a:xfrm flipH="1" rot="10800000">
            <a:off x="812253" y="4490837"/>
            <a:ext cx="4368273" cy="891520"/>
          </a:xfrm>
          <a:custGeom>
            <a:rect b="b" l="l" r="r" t="t"/>
            <a:pathLst>
              <a:path extrusionOk="0" h="451098" w="2538189">
                <a:moveTo>
                  <a:pt x="85725" y="0"/>
                </a:moveTo>
                <a:lnTo>
                  <a:pt x="2461989" y="0"/>
                </a:lnTo>
                <a:lnTo>
                  <a:pt x="2538189" y="451098"/>
                </a:lnTo>
                <a:lnTo>
                  <a:pt x="0" y="451098"/>
                </a:lnTo>
                <a:lnTo>
                  <a:pt x="85725" y="0"/>
                </a:lnTo>
                <a:close/>
              </a:path>
            </a:pathLst>
          </a:custGeom>
          <a:solidFill>
            <a:srgbClr val="404040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5400000" dist="38100">
              <a:srgbClr val="000000">
                <a:alpha val="37254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6" name="Google Shape;406;p16"/>
          <p:cNvGrpSpPr/>
          <p:nvPr/>
        </p:nvGrpSpPr>
        <p:grpSpPr>
          <a:xfrm>
            <a:off x="1373558" y="1901058"/>
            <a:ext cx="3273815" cy="1161972"/>
            <a:chOff x="886651" y="1654399"/>
            <a:chExt cx="2455361" cy="871479"/>
          </a:xfrm>
        </p:grpSpPr>
        <p:sp>
          <p:nvSpPr>
            <p:cNvPr id="407" name="Google Shape;407;p16"/>
            <p:cNvSpPr/>
            <p:nvPr/>
          </p:nvSpPr>
          <p:spPr>
            <a:xfrm>
              <a:off x="886651" y="2436585"/>
              <a:ext cx="89293" cy="89293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252719" y="2431211"/>
              <a:ext cx="89293" cy="89293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09" name="Google Shape;409;p16"/>
            <p:cNvGrpSpPr/>
            <p:nvPr/>
          </p:nvGrpSpPr>
          <p:grpSpPr>
            <a:xfrm>
              <a:off x="899871" y="1654399"/>
              <a:ext cx="2429149" cy="858324"/>
              <a:chOff x="899871" y="1654399"/>
              <a:chExt cx="2429149" cy="858324"/>
            </a:xfrm>
          </p:grpSpPr>
          <p:cxnSp>
            <p:nvCxnSpPr>
              <p:cNvPr id="410" name="Google Shape;410;p16"/>
              <p:cNvCxnSpPr>
                <a:stCxn id="411" idx="6"/>
                <a:endCxn id="408" idx="5"/>
              </p:cNvCxnSpPr>
              <p:nvPr/>
            </p:nvCxnSpPr>
            <p:spPr>
              <a:xfrm>
                <a:off x="2195020" y="1772924"/>
                <a:ext cx="1134000" cy="734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14455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412" name="Google Shape;412;p16"/>
              <p:cNvCxnSpPr>
                <a:stCxn id="411" idx="2"/>
                <a:endCxn id="407" idx="3"/>
              </p:cNvCxnSpPr>
              <p:nvPr/>
            </p:nvCxnSpPr>
            <p:spPr>
              <a:xfrm flipH="1">
                <a:off x="899871" y="1772924"/>
                <a:ext cx="1058100" cy="73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414455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" dir="5400000" dist="38100">
                  <a:srgbClr val="000000">
                    <a:alpha val="40000"/>
                  </a:srgbClr>
                </a:outerShdw>
              </a:effectLst>
            </p:spPr>
          </p:cxnSp>
          <p:sp>
            <p:nvSpPr>
              <p:cNvPr id="411" name="Google Shape;411;p16"/>
              <p:cNvSpPr/>
              <p:nvPr/>
            </p:nvSpPr>
            <p:spPr>
              <a:xfrm>
                <a:off x="1957971" y="1654399"/>
                <a:ext cx="237049" cy="237049"/>
              </a:xfrm>
              <a:prstGeom prst="ellipse">
                <a:avLst/>
              </a:prstGeom>
              <a:solidFill>
                <a:srgbClr val="FFC000"/>
              </a:solidFill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4450" algn="ctr" dir="5400000" dist="27940">
                  <a:srgbClr val="000000">
                    <a:alpha val="31372"/>
                  </a:srgbClr>
                </a:outerShdw>
              </a:effectLst>
            </p:spPr>
            <p:txBody>
              <a:bodyPr anchorCtr="0" anchor="ctr" bIns="60925" lIns="121900" spcFirstLastPara="1" rIns="121900" wrap="square" tIns="609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sp>
        <p:nvSpPr>
          <p:cNvPr id="413" name="Google Shape;413;p16"/>
          <p:cNvSpPr txBox="1"/>
          <p:nvPr/>
        </p:nvSpPr>
        <p:spPr>
          <a:xfrm>
            <a:off x="1071025" y="2999257"/>
            <a:ext cx="385072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A3838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DELIVERY EXPECTATIONS</a:t>
            </a:r>
            <a:endParaRPr/>
          </a:p>
        </p:txBody>
      </p:sp>
      <p:sp>
        <p:nvSpPr>
          <p:cNvPr id="414" name="Google Shape;414;p16"/>
          <p:cNvSpPr txBox="1"/>
          <p:nvPr/>
        </p:nvSpPr>
        <p:spPr>
          <a:xfrm>
            <a:off x="924229" y="3822102"/>
            <a:ext cx="4115565" cy="5068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A3838"/>
                </a:solidFill>
                <a:latin typeface="Trebuchet MS"/>
                <a:ea typeface="Trebuchet MS"/>
                <a:cs typeface="Trebuchet MS"/>
                <a:sym typeface="Trebuchet MS"/>
              </a:rPr>
              <a:t>CUSTOMER REQUIREMENTS</a:t>
            </a:r>
            <a:endParaRPr b="1" i="0" sz="2400" u="none" cap="none" strike="noStrike">
              <a:solidFill>
                <a:srgbClr val="3A383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939171" y="4671868"/>
            <a:ext cx="411443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A3838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 MEASURES</a:t>
            </a:r>
            <a:endParaRPr b="1" i="0" sz="2400" u="none" cap="none" strike="noStrike">
              <a:solidFill>
                <a:srgbClr val="3A383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16"/>
          <p:cNvSpPr/>
          <p:nvPr/>
        </p:nvSpPr>
        <p:spPr>
          <a:xfrm rot="-248201">
            <a:off x="5661270" y="2202352"/>
            <a:ext cx="5388513" cy="3931485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254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1445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16"/>
          <p:cNvSpPr txBox="1"/>
          <p:nvPr/>
        </p:nvSpPr>
        <p:spPr>
          <a:xfrm>
            <a:off x="5818122" y="2408726"/>
            <a:ext cx="5091544" cy="351805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Timely delivery of the SRT according to the agreed-upon project schedule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Incremental delivery through a website application, facilitating continuous feedback and iterative improvements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 updates and demonstrations to keep stakeholders informed about the project's progress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Final delivery to align closely with outlined specifications, meeting functionality, usability, and performance expectations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6"/>
          <p:cNvSpPr txBox="1"/>
          <p:nvPr/>
        </p:nvSpPr>
        <p:spPr>
          <a:xfrm>
            <a:off x="5815584" y="2404872"/>
            <a:ext cx="5091544" cy="351805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Compatibility with various operating systems (OS agnostic), ensuring broad accessibility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Minimal hardware requirements, ensuring the tool can operate efficiently on the customer's existing devices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requirements include seamless integration with the customer's student database, and support for data import via CSV and Excel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C0C0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5815584" y="2408726"/>
            <a:ext cx="5091544" cy="351805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of industry-standard authentication protocols and encryption measures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Ensuring data integrity and security throughout the transfer from database to application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Compliance with data protection regulations, maintaining the highest standards of data privacy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C0C0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/>
          <p:nvPr/>
        </p:nvSpPr>
        <p:spPr>
          <a:xfrm>
            <a:off x="3497775" y="4548234"/>
            <a:ext cx="7206739" cy="1281033"/>
          </a:xfrm>
          <a:custGeom>
            <a:rect b="b" l="l" r="r" t="t"/>
            <a:pathLst>
              <a:path extrusionOk="0" h="13374" w="10000">
                <a:moveTo>
                  <a:pt x="10000" y="4453"/>
                </a:moveTo>
                <a:lnTo>
                  <a:pt x="2902" y="780"/>
                </a:lnTo>
                <a:lnTo>
                  <a:pt x="560" y="0"/>
                </a:lnTo>
                <a:cubicBezTo>
                  <a:pt x="403" y="3755"/>
                  <a:pt x="172" y="9295"/>
                  <a:pt x="0" y="13374"/>
                </a:cubicBezTo>
                <a:lnTo>
                  <a:pt x="10000" y="4453"/>
                </a:lnTo>
              </a:path>
            </a:pathLst>
          </a:custGeom>
          <a:solidFill>
            <a:srgbClr val="FFC000">
              <a:alpha val="89411"/>
            </a:srgbClr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17"/>
          <p:cNvSpPr/>
          <p:nvPr/>
        </p:nvSpPr>
        <p:spPr>
          <a:xfrm>
            <a:off x="1600114" y="1815687"/>
            <a:ext cx="9038667" cy="3177765"/>
          </a:xfrm>
          <a:custGeom>
            <a:rect b="b" l="l" r="r" t="t"/>
            <a:pathLst>
              <a:path extrusionOk="0" h="10000" w="10000">
                <a:moveTo>
                  <a:pt x="0" y="8626"/>
                </a:moveTo>
                <a:cubicBezTo>
                  <a:pt x="49" y="6343"/>
                  <a:pt x="99" y="4061"/>
                  <a:pt x="148" y="1778"/>
                </a:cubicBezTo>
                <a:lnTo>
                  <a:pt x="9924" y="0"/>
                </a:lnTo>
                <a:cubicBezTo>
                  <a:pt x="9949" y="3333"/>
                  <a:pt x="9975" y="6667"/>
                  <a:pt x="10000" y="10000"/>
                </a:cubicBezTo>
                <a:lnTo>
                  <a:pt x="0" y="8626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1727177" y="2569335"/>
            <a:ext cx="7369198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Database: MySQL &amp; MongoDB</a:t>
            </a:r>
            <a:endParaRPr b="1" i="0" sz="26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1726935" y="3194399"/>
            <a:ext cx="3723742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GUI Dev: PyQt6 </a:t>
            </a:r>
            <a:endParaRPr/>
          </a:p>
        </p:txBody>
      </p:sp>
      <p:sp>
        <p:nvSpPr>
          <p:cNvPr id="428" name="Google Shape;428;p17"/>
          <p:cNvSpPr txBox="1"/>
          <p:nvPr/>
        </p:nvSpPr>
        <p:spPr>
          <a:xfrm>
            <a:off x="1726935" y="3812898"/>
            <a:ext cx="6750405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Processing: Pandas &amp; SciKit</a:t>
            </a:r>
            <a:endParaRPr b="1" i="0" sz="26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p17"/>
          <p:cNvSpPr txBox="1"/>
          <p:nvPr/>
        </p:nvSpPr>
        <p:spPr>
          <a:xfrm>
            <a:off x="2139044" y="506185"/>
            <a:ext cx="810441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14455"/>
                </a:solidFill>
                <a:latin typeface="Trebuchet MS"/>
                <a:ea typeface="Trebuchet MS"/>
                <a:cs typeface="Trebuchet MS"/>
                <a:sym typeface="Trebuchet MS"/>
              </a:rPr>
              <a:t>Our Evaluation in the Selection of Technology and Tools</a:t>
            </a:r>
            <a:endParaRPr/>
          </a:p>
        </p:txBody>
      </p:sp>
      <p:pic>
        <p:nvPicPr>
          <p:cNvPr descr="MySQL logo PNG" id="430" name="Google Shape;4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86" y="2511475"/>
            <a:ext cx="1164771" cy="592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sic things you need to know about MongoDB - MechoMotive" id="431" name="Google Shape;4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185" y="3192155"/>
            <a:ext cx="1164771" cy="591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PyQt Logo PNG and Vector (PDF, SVG, Ai, EPS) Free" id="432" name="Google Shape;43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9185" y="3855471"/>
            <a:ext cx="1164771" cy="607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s 13 funciones de pandas más importantes para la ciencia de datos | Datapeaker" id="433" name="Google Shape;43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3185" y="2335892"/>
            <a:ext cx="1201058" cy="752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 Best Machine Learning Frameworks for Web Designers - 2022" id="434" name="Google Shape;43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3185" y="3225800"/>
            <a:ext cx="1201057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07570" y="6327542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/>
          <p:nvPr/>
        </p:nvSpPr>
        <p:spPr>
          <a:xfrm>
            <a:off x="3497775" y="4548234"/>
            <a:ext cx="7206739" cy="1281033"/>
          </a:xfrm>
          <a:custGeom>
            <a:rect b="b" l="l" r="r" t="t"/>
            <a:pathLst>
              <a:path extrusionOk="0" h="13374" w="10000">
                <a:moveTo>
                  <a:pt x="10000" y="4453"/>
                </a:moveTo>
                <a:lnTo>
                  <a:pt x="2902" y="780"/>
                </a:lnTo>
                <a:lnTo>
                  <a:pt x="560" y="0"/>
                </a:lnTo>
                <a:cubicBezTo>
                  <a:pt x="403" y="3755"/>
                  <a:pt x="172" y="9295"/>
                  <a:pt x="0" y="13374"/>
                </a:cubicBezTo>
                <a:lnTo>
                  <a:pt x="10000" y="4453"/>
                </a:lnTo>
              </a:path>
            </a:pathLst>
          </a:custGeom>
          <a:solidFill>
            <a:srgbClr val="FFC000">
              <a:alpha val="89411"/>
            </a:srgbClr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1613684" y="1834926"/>
            <a:ext cx="9038667" cy="3177765"/>
          </a:xfrm>
          <a:custGeom>
            <a:rect b="b" l="l" r="r" t="t"/>
            <a:pathLst>
              <a:path extrusionOk="0" h="10000" w="10000">
                <a:moveTo>
                  <a:pt x="0" y="8626"/>
                </a:moveTo>
                <a:cubicBezTo>
                  <a:pt x="49" y="6343"/>
                  <a:pt x="99" y="4061"/>
                  <a:pt x="148" y="1778"/>
                </a:cubicBezTo>
                <a:lnTo>
                  <a:pt x="9924" y="0"/>
                </a:lnTo>
                <a:cubicBezTo>
                  <a:pt x="9949" y="3333"/>
                  <a:pt x="9975" y="6667"/>
                  <a:pt x="10000" y="10000"/>
                </a:cubicBezTo>
                <a:lnTo>
                  <a:pt x="0" y="8626"/>
                </a:ln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18"/>
          <p:cNvSpPr txBox="1"/>
          <p:nvPr/>
        </p:nvSpPr>
        <p:spPr>
          <a:xfrm>
            <a:off x="1882811" y="426245"/>
            <a:ext cx="849482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414455"/>
                </a:solidFill>
                <a:latin typeface="Tahoma"/>
                <a:ea typeface="Tahoma"/>
                <a:cs typeface="Tahoma"/>
                <a:sym typeface="Tahoma"/>
              </a:rPr>
              <a:t>Our Evaluation in the Selection of Technology and Tools continued</a:t>
            </a:r>
            <a:endParaRPr b="1" i="0" sz="3600" u="none" cap="none" strike="noStrike">
              <a:solidFill>
                <a:srgbClr val="41445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1727177" y="2569335"/>
            <a:ext cx="3778170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Django for Web Dev</a:t>
            </a:r>
            <a:endParaRPr/>
          </a:p>
        </p:txBody>
      </p:sp>
      <p:sp>
        <p:nvSpPr>
          <p:cNvPr id="444" name="Google Shape;444;p18"/>
          <p:cNvSpPr txBox="1"/>
          <p:nvPr/>
        </p:nvSpPr>
        <p:spPr>
          <a:xfrm>
            <a:off x="1727177" y="3222749"/>
            <a:ext cx="4150099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Seaborn for data visualisation</a:t>
            </a:r>
            <a:endParaRPr b="1" i="0" sz="265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5" name="Google Shape;445;p18"/>
          <p:cNvSpPr txBox="1"/>
          <p:nvPr/>
        </p:nvSpPr>
        <p:spPr>
          <a:xfrm>
            <a:off x="5769797" y="2446243"/>
            <a:ext cx="4757885" cy="5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0365" lvl="0" marL="380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oto Sans Symbols"/>
              <a:buChar char="⮚"/>
            </a:pPr>
            <a:r>
              <a:rPr b="1" i="0" lang="en-US" sz="26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 models</a:t>
            </a:r>
            <a:endParaRPr/>
          </a:p>
        </p:txBody>
      </p:sp>
      <p:pic>
        <p:nvPicPr>
          <p:cNvPr descr="Django Development Services, Django Development Company India" id="446" name="Google Shape;4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43" y="2205527"/>
            <a:ext cx="1255486" cy="1068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born Tutorial" id="447" name="Google Shape;4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243" y="3463471"/>
            <a:ext cx="1908629" cy="190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3584" y="6321105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19"/>
          <p:cNvCxnSpPr/>
          <p:nvPr/>
        </p:nvCxnSpPr>
        <p:spPr>
          <a:xfrm>
            <a:off x="0" y="644691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19"/>
          <p:cNvSpPr/>
          <p:nvPr/>
        </p:nvSpPr>
        <p:spPr>
          <a:xfrm>
            <a:off x="815413" y="356658"/>
            <a:ext cx="4368766" cy="730247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Agile Team Responsibilities &amp; Iterations</a:t>
            </a:r>
            <a:endParaRPr b="1" i="0" sz="20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616373" y="1228246"/>
            <a:ext cx="4567806" cy="501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Agile Methodology:</a:t>
            </a:r>
            <a:endParaRPr b="1" i="0" sz="1600" u="sng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group of people sitting around a round table with laptops&#10;&#10;Description automatically generated" id="457" name="Google Shape;4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602" y="1504044"/>
            <a:ext cx="5148580" cy="368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4014" y="6322828"/>
            <a:ext cx="402336" cy="4023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19"/>
          <p:cNvGrpSpPr/>
          <p:nvPr/>
        </p:nvGrpSpPr>
        <p:grpSpPr>
          <a:xfrm>
            <a:off x="513741" y="1948127"/>
            <a:ext cx="2064436" cy="2816113"/>
            <a:chOff x="2014921" y="1452697"/>
            <a:chExt cx="1548327" cy="2816113"/>
          </a:xfrm>
        </p:grpSpPr>
        <p:cxnSp>
          <p:nvCxnSpPr>
            <p:cNvPr id="460" name="Google Shape;460;p19"/>
            <p:cNvCxnSpPr>
              <a:stCxn id="461" idx="2"/>
            </p:cNvCxnSpPr>
            <p:nvPr/>
          </p:nvCxnSpPr>
          <p:spPr>
            <a:xfrm>
              <a:off x="2701348" y="2310709"/>
              <a:ext cx="861900" cy="1958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1" name="Google Shape;461;p19"/>
            <p:cNvSpPr/>
            <p:nvPr/>
          </p:nvSpPr>
          <p:spPr>
            <a:xfrm rot="-1210179">
              <a:off x="2115516" y="1587462"/>
              <a:ext cx="914400" cy="746125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PLAN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62" name="Google Shape;462;p19"/>
          <p:cNvGrpSpPr/>
          <p:nvPr/>
        </p:nvGrpSpPr>
        <p:grpSpPr>
          <a:xfrm rot="1077692">
            <a:off x="3483961" y="1966090"/>
            <a:ext cx="1300201" cy="1970061"/>
            <a:chOff x="2419615" y="1836628"/>
            <a:chExt cx="975150" cy="1970062"/>
          </a:xfrm>
        </p:grpSpPr>
        <p:sp>
          <p:nvSpPr>
            <p:cNvPr id="463" name="Google Shape;463;p19"/>
            <p:cNvSpPr/>
            <p:nvPr/>
          </p:nvSpPr>
          <p:spPr>
            <a:xfrm rot="-296572">
              <a:off x="2449990" y="1874637"/>
              <a:ext cx="914400" cy="744537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DEVELOP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64" name="Google Shape;464;p19"/>
            <p:cNvCxnSpPr>
              <a:stCxn id="463" idx="2"/>
            </p:cNvCxnSpPr>
            <p:nvPr/>
          </p:nvCxnSpPr>
          <p:spPr>
            <a:xfrm flipH="1" rot="-1399861">
              <a:off x="2980835" y="2621302"/>
              <a:ext cx="102262" cy="11818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5" name="Google Shape;465;p19"/>
          <p:cNvGrpSpPr/>
          <p:nvPr/>
        </p:nvGrpSpPr>
        <p:grpSpPr>
          <a:xfrm>
            <a:off x="2172143" y="1792078"/>
            <a:ext cx="1219200" cy="2965525"/>
            <a:chOff x="1491993" y="3371835"/>
            <a:chExt cx="914400" cy="2965525"/>
          </a:xfrm>
        </p:grpSpPr>
        <p:sp>
          <p:nvSpPr>
            <p:cNvPr id="466" name="Google Shape;466;p19"/>
            <p:cNvSpPr/>
            <p:nvPr/>
          </p:nvSpPr>
          <p:spPr>
            <a:xfrm>
              <a:off x="1491993" y="3371835"/>
              <a:ext cx="914400" cy="746125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DESIGN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67" name="Google Shape;467;p19"/>
            <p:cNvCxnSpPr>
              <a:stCxn id="466" idx="2"/>
            </p:cNvCxnSpPr>
            <p:nvPr/>
          </p:nvCxnSpPr>
          <p:spPr>
            <a:xfrm>
              <a:off x="1949193" y="4117960"/>
              <a:ext cx="317400" cy="2219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8" name="Google Shape;468;p19"/>
          <p:cNvGrpSpPr/>
          <p:nvPr/>
        </p:nvGrpSpPr>
        <p:grpSpPr>
          <a:xfrm rot="563165">
            <a:off x="660372" y="3369220"/>
            <a:ext cx="1219200" cy="2160537"/>
            <a:chOff x="523247" y="3557682"/>
            <a:chExt cx="914400" cy="2160537"/>
          </a:xfrm>
        </p:grpSpPr>
        <p:sp>
          <p:nvSpPr>
            <p:cNvPr id="469" name="Google Shape;469;p19"/>
            <p:cNvSpPr/>
            <p:nvPr/>
          </p:nvSpPr>
          <p:spPr>
            <a:xfrm>
              <a:off x="523247" y="3557682"/>
              <a:ext cx="914400" cy="744537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TEST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70" name="Google Shape;470;p19"/>
            <p:cNvCxnSpPr>
              <a:stCxn id="469" idx="2"/>
            </p:cNvCxnSpPr>
            <p:nvPr/>
          </p:nvCxnSpPr>
          <p:spPr>
            <a:xfrm flipH="1" rot="-713319">
              <a:off x="1056522" y="4298011"/>
              <a:ext cx="11650" cy="142441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1" name="Google Shape;471;p19"/>
          <p:cNvGrpSpPr/>
          <p:nvPr/>
        </p:nvGrpSpPr>
        <p:grpSpPr>
          <a:xfrm>
            <a:off x="3574721" y="3254655"/>
            <a:ext cx="1409341" cy="3154329"/>
            <a:chOff x="2543927" y="4834412"/>
            <a:chExt cx="1057006" cy="3154329"/>
          </a:xfrm>
        </p:grpSpPr>
        <p:sp>
          <p:nvSpPr>
            <p:cNvPr id="472" name="Google Shape;472;p19"/>
            <p:cNvSpPr/>
            <p:nvPr/>
          </p:nvSpPr>
          <p:spPr>
            <a:xfrm rot="-770484">
              <a:off x="2615230" y="4926715"/>
              <a:ext cx="914400" cy="744537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DEPLOY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73" name="Google Shape;473;p19"/>
            <p:cNvCxnSpPr>
              <a:stCxn id="472" idx="2"/>
            </p:cNvCxnSpPr>
            <p:nvPr/>
          </p:nvCxnSpPr>
          <p:spPr>
            <a:xfrm flipH="1">
              <a:off x="3080468" y="5661941"/>
              <a:ext cx="74700" cy="2326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74" name="Google Shape;474;p19"/>
          <p:cNvGrpSpPr/>
          <p:nvPr/>
        </p:nvGrpSpPr>
        <p:grpSpPr>
          <a:xfrm>
            <a:off x="2179534" y="3462214"/>
            <a:ext cx="1219200" cy="2100116"/>
            <a:chOff x="4570298" y="2480357"/>
            <a:chExt cx="914400" cy="2100116"/>
          </a:xfrm>
        </p:grpSpPr>
        <p:sp>
          <p:nvSpPr>
            <p:cNvPr id="475" name="Google Shape;475;p19"/>
            <p:cNvSpPr/>
            <p:nvPr/>
          </p:nvSpPr>
          <p:spPr>
            <a:xfrm>
              <a:off x="4570298" y="2480357"/>
              <a:ext cx="914400" cy="744538"/>
            </a:xfrm>
            <a:prstGeom prst="rect">
              <a:avLst/>
            </a:prstGeom>
            <a:gradFill>
              <a:gsLst>
                <a:gs pos="0">
                  <a:srgbClr val="F9F9F9"/>
                </a:gs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cap="flat" cmpd="sng" w="9525">
              <a:solidFill>
                <a:srgbClr val="D7D7D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4D4D4D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REVIEW</a:t>
              </a:r>
              <a:endParaRPr b="0" i="0" sz="1600" u="none" cap="none" strike="noStrike">
                <a:solidFill>
                  <a:srgbClr val="4D4D4D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476" name="Google Shape;476;p19"/>
            <p:cNvCxnSpPr/>
            <p:nvPr/>
          </p:nvCxnSpPr>
          <p:spPr>
            <a:xfrm flipH="1">
              <a:off x="4788023" y="3224895"/>
              <a:ext cx="239475" cy="135557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7" name="Google Shape;477;p19"/>
          <p:cNvSpPr/>
          <p:nvPr/>
        </p:nvSpPr>
        <p:spPr>
          <a:xfrm>
            <a:off x="616373" y="4620111"/>
            <a:ext cx="4567806" cy="1586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The team has specific and clear roles to ensure accountability and traceability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The team is committed to ensure each feature is complete and functional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 sz="4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  <a:endParaRPr b="1" sz="4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19" name="Google Shape;119;p2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2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"/>
          <p:cNvSpPr txBox="1"/>
          <p:nvPr>
            <p:ph idx="1" type="body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Team Members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Highlights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Overview of the project and its importance in enhancing student retention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Background and the Need for the Project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Discussing the challenges in student retention and the necessity for a specialized tool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Objectives and Scope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Outlining the primary goals and the specific scope of the project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Customers and Stakeholders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Identifying the key stakeholders and their roles in relation to the project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None/>
            </a:pPr>
            <a:r>
              <a:rPr b="1"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Requirements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Detailing both functional and non-functional requirements of the SRT</a:t>
            </a:r>
            <a:endParaRPr/>
          </a:p>
          <a:p>
            <a:pPr indent="889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0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5801" r="25341" t="0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1733" y="6418792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20"/>
          <p:cNvCxnSpPr/>
          <p:nvPr/>
        </p:nvCxnSpPr>
        <p:spPr>
          <a:xfrm>
            <a:off x="0" y="644691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20"/>
          <p:cNvSpPr/>
          <p:nvPr/>
        </p:nvSpPr>
        <p:spPr>
          <a:xfrm>
            <a:off x="815413" y="283784"/>
            <a:ext cx="3262052" cy="791249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Agile Development Schedule</a:t>
            </a:r>
            <a:endParaRPr b="0" i="0" sz="1867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5" name="Google Shape;485;p20"/>
          <p:cNvSpPr/>
          <p:nvPr/>
        </p:nvSpPr>
        <p:spPr>
          <a:xfrm>
            <a:off x="2685569" y="2180861"/>
            <a:ext cx="2950791" cy="2952328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Google Shape;486;p20"/>
          <p:cNvSpPr/>
          <p:nvPr/>
        </p:nvSpPr>
        <p:spPr>
          <a:xfrm>
            <a:off x="6571975" y="2180861"/>
            <a:ext cx="2950791" cy="295232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87" name="Google Shape;487;p20"/>
          <p:cNvCxnSpPr/>
          <p:nvPr/>
        </p:nvCxnSpPr>
        <p:spPr>
          <a:xfrm>
            <a:off x="394951" y="4917165"/>
            <a:ext cx="2662613" cy="0"/>
          </a:xfrm>
          <a:prstGeom prst="straightConnector1">
            <a:avLst/>
          </a:prstGeom>
          <a:noFill/>
          <a:ln cap="flat" cmpd="sng" w="1270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8" name="Google Shape;488;p20"/>
          <p:cNvCxnSpPr/>
          <p:nvPr/>
        </p:nvCxnSpPr>
        <p:spPr>
          <a:xfrm>
            <a:off x="9162914" y="5171165"/>
            <a:ext cx="2662613" cy="0"/>
          </a:xfrm>
          <a:prstGeom prst="straightConnector1">
            <a:avLst/>
          </a:prstGeom>
          <a:noFill/>
          <a:ln cap="flat" cmpd="sng" w="1270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20"/>
          <p:cNvSpPr/>
          <p:nvPr/>
        </p:nvSpPr>
        <p:spPr>
          <a:xfrm>
            <a:off x="394951" y="2359582"/>
            <a:ext cx="2357035" cy="2058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sng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Iteration</a:t>
            </a:r>
            <a:endParaRPr b="1" i="0" sz="1600" u="sng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Four iterative phases over eight weeks</a:t>
            </a:r>
            <a:endParaRPr b="0" i="0" sz="16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9594738" y="2359582"/>
            <a:ext cx="2412945" cy="2058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Features</a:t>
            </a:r>
            <a:endParaRPr b="1" i="0" sz="1400" u="sng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Each phase will focus on a specific feature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Maintain communication with stakeholders to keep requirements and expectations in-line</a:t>
            </a:r>
            <a:endParaRPr/>
          </a:p>
        </p:txBody>
      </p:sp>
      <p:pic>
        <p:nvPicPr>
          <p:cNvPr id="491" name="Google Shape;49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4359" y="6338174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21"/>
          <p:cNvGrpSpPr/>
          <p:nvPr/>
        </p:nvGrpSpPr>
        <p:grpSpPr>
          <a:xfrm>
            <a:off x="4" y="1216597"/>
            <a:ext cx="731521" cy="673460"/>
            <a:chOff x="3940602" y="308034"/>
            <a:chExt cx="2116791" cy="3428999"/>
          </a:xfrm>
        </p:grpSpPr>
        <p:sp>
          <p:nvSpPr>
            <p:cNvPr id="499" name="Google Shape;499;p21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2" name="Google Shape;502;p21"/>
          <p:cNvSpPr/>
          <p:nvPr/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1"/>
          <p:cNvSpPr txBox="1"/>
          <p:nvPr>
            <p:ph type="title"/>
          </p:nvPr>
        </p:nvSpPr>
        <p:spPr>
          <a:xfrm>
            <a:off x="1043631" y="809898"/>
            <a:ext cx="10173010" cy="155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endParaRPr b="1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04" name="Google Shape;504;p21"/>
          <p:cNvCxnSpPr/>
          <p:nvPr/>
        </p:nvCxnSpPr>
        <p:spPr>
          <a:xfrm rot="10800000">
            <a:off x="838200" y="6485313"/>
            <a:ext cx="10515600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21"/>
          <p:cNvSpPr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1504265" y="2633849"/>
            <a:ext cx="4517136" cy="397724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Summary of the Project: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-          The primary aim of the SRT is to elevate student retention within educational institutions through the utilization of data-driven insights and analytics.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-          SRT integrates traditional educational methodologies with contemporary analytical techniques, fostering a comprehensive solution for improving student engagement and retention.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52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Team's Role and Collaboration: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-          Team members have a diverse expertise spanning data analysis, software engineering, project management, and technical domains, contributing holistically to the development of the SRT.</a:t>
            </a:r>
            <a:endParaRPr sz="1452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52">
                <a:solidFill>
                  <a:srgbClr val="3C3D3D"/>
                </a:solidFill>
                <a:latin typeface="Calibri"/>
                <a:ea typeface="Calibri"/>
                <a:cs typeface="Calibri"/>
                <a:sym typeface="Calibri"/>
              </a:rPr>
              <a:t>-          Employing the Agile methodology, allowed adaptive teamwork, continuous feedback, and iterative progression towards project goals.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87">
              <a:solidFill>
                <a:srgbClr val="3C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1"/>
          <p:cNvSpPr/>
          <p:nvPr/>
        </p:nvSpPr>
        <p:spPr>
          <a:xfrm>
            <a:off x="6172298" y="2631728"/>
            <a:ext cx="4515437" cy="3977640"/>
          </a:xfrm>
          <a:prstGeom prst="rect">
            <a:avLst/>
          </a:prstGeom>
          <a:gradFill>
            <a:gsLst>
              <a:gs pos="0">
                <a:srgbClr val="3C3D3D"/>
              </a:gs>
              <a:gs pos="48000">
                <a:srgbClr val="737373"/>
              </a:gs>
              <a:gs pos="100000">
                <a:srgbClr val="3C3D3D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Expected Impact and Benefits: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          Tangible improvement in student engagement and subsequent enhancement in retention rates across educational institutions.</a:t>
            </a:r>
            <a:endParaRPr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          Revolutionize educational strategies by providing decision-makers with robust insights and data-driven tools to facilitate proactive interventions.</a:t>
            </a:r>
            <a:endParaRPr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Directions:</a:t>
            </a:r>
            <a:endParaRPr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          Potential expansions in the tool’s capabilities or adapting to address evolving educational landscapes.</a:t>
            </a:r>
            <a:endParaRPr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          Commitment to ongoing improvement remains a priority, ensuring the SRT's adaptability and relevance in meeting the changing needs and challenges of educational institutions.</a:t>
            </a:r>
            <a:endParaRPr sz="15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7252" y="185688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>
            <a:off x="-13021" y="2532244"/>
            <a:ext cx="12162551" cy="4332051"/>
          </a:xfrm>
          <a:custGeom>
            <a:rect b="b" l="l" r="r" t="t"/>
            <a:pathLst>
              <a:path extrusionOk="0" h="312" w="934">
                <a:moveTo>
                  <a:pt x="657" y="3"/>
                </a:moveTo>
                <a:lnTo>
                  <a:pt x="654" y="0"/>
                </a:lnTo>
                <a:cubicBezTo>
                  <a:pt x="654" y="0"/>
                  <a:pt x="631" y="173"/>
                  <a:pt x="499" y="225"/>
                </a:cubicBezTo>
                <a:cubicBezTo>
                  <a:pt x="366" y="278"/>
                  <a:pt x="92" y="301"/>
                  <a:pt x="0" y="244"/>
                </a:cubicBezTo>
                <a:lnTo>
                  <a:pt x="0" y="312"/>
                </a:lnTo>
                <a:lnTo>
                  <a:pt x="934" y="312"/>
                </a:lnTo>
                <a:cubicBezTo>
                  <a:pt x="934" y="312"/>
                  <a:pt x="808" y="142"/>
                  <a:pt x="760" y="99"/>
                </a:cubicBezTo>
                <a:cubicBezTo>
                  <a:pt x="745" y="86"/>
                  <a:pt x="731" y="70"/>
                  <a:pt x="716" y="57"/>
                </a:cubicBezTo>
                <a:cubicBezTo>
                  <a:pt x="684" y="27"/>
                  <a:pt x="657" y="3"/>
                  <a:pt x="657" y="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6" name="Google Shape;516;p22"/>
          <p:cNvGrpSpPr/>
          <p:nvPr/>
        </p:nvGrpSpPr>
        <p:grpSpPr>
          <a:xfrm>
            <a:off x="5934339" y="513832"/>
            <a:ext cx="4600635" cy="2435115"/>
            <a:chOff x="4428098" y="592147"/>
            <a:chExt cx="3450476" cy="1826336"/>
          </a:xfrm>
        </p:grpSpPr>
        <p:sp>
          <p:nvSpPr>
            <p:cNvPr id="517" name="Google Shape;517;p22"/>
            <p:cNvSpPr/>
            <p:nvPr/>
          </p:nvSpPr>
          <p:spPr>
            <a:xfrm>
              <a:off x="4428098" y="1383234"/>
              <a:ext cx="3298793" cy="1035249"/>
            </a:xfrm>
            <a:custGeom>
              <a:rect b="b" l="l" r="r" t="t"/>
              <a:pathLst>
                <a:path extrusionOk="0" h="106" w="364">
                  <a:moveTo>
                    <a:pt x="189" y="0"/>
                  </a:moveTo>
                  <a:lnTo>
                    <a:pt x="20" y="57"/>
                  </a:lnTo>
                  <a:lnTo>
                    <a:pt x="0" y="106"/>
                  </a:lnTo>
                  <a:lnTo>
                    <a:pt x="140" y="66"/>
                  </a:lnTo>
                  <a:lnTo>
                    <a:pt x="204" y="99"/>
                  </a:lnTo>
                  <a:lnTo>
                    <a:pt x="209" y="47"/>
                  </a:lnTo>
                  <a:lnTo>
                    <a:pt x="364" y="16"/>
                  </a:lnTo>
                  <a:lnTo>
                    <a:pt x="213" y="13"/>
                  </a:lnTo>
                  <a:lnTo>
                    <a:pt x="189" y="0"/>
                  </a:lnTo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5814679" y="1480899"/>
              <a:ext cx="580007" cy="625056"/>
            </a:xfrm>
            <a:custGeom>
              <a:rect b="b" l="l" r="r" t="t"/>
              <a:pathLst>
                <a:path extrusionOk="0" h="64" w="64">
                  <a:moveTo>
                    <a:pt x="19" y="0"/>
                  </a:moveTo>
                  <a:lnTo>
                    <a:pt x="0" y="6"/>
                  </a:lnTo>
                  <a:lnTo>
                    <a:pt x="64" y="64"/>
                  </a:lnTo>
                  <a:lnTo>
                    <a:pt x="19" y="0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4534930" y="592147"/>
              <a:ext cx="1459082" cy="1435676"/>
            </a:xfrm>
            <a:custGeom>
              <a:rect b="b" l="l" r="r" t="t"/>
              <a:pathLst>
                <a:path extrusionOk="0" h="147" w="161">
                  <a:moveTo>
                    <a:pt x="161" y="91"/>
                  </a:moveTo>
                  <a:lnTo>
                    <a:pt x="45" y="0"/>
                  </a:lnTo>
                  <a:lnTo>
                    <a:pt x="0" y="147"/>
                  </a:lnTo>
                  <a:lnTo>
                    <a:pt x="161" y="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4933223" y="594528"/>
              <a:ext cx="2945351" cy="752021"/>
            </a:xfrm>
            <a:custGeom>
              <a:rect b="b" l="l" r="r" t="t"/>
              <a:pathLst>
                <a:path extrusionOk="0" h="77" w="325">
                  <a:moveTo>
                    <a:pt x="161" y="77"/>
                  </a:moveTo>
                  <a:lnTo>
                    <a:pt x="0" y="0"/>
                  </a:lnTo>
                  <a:lnTo>
                    <a:pt x="325" y="44"/>
                  </a:lnTo>
                  <a:lnTo>
                    <a:pt x="161" y="7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953731" y="601914"/>
              <a:ext cx="1440956" cy="1504041"/>
            </a:xfrm>
            <a:custGeom>
              <a:rect b="b" l="l" r="r" t="t"/>
              <a:pathLst>
                <a:path extrusionOk="0" h="154" w="159">
                  <a:moveTo>
                    <a:pt x="159" y="75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14" y="91"/>
                  </a:lnTo>
                  <a:lnTo>
                    <a:pt x="158" y="154"/>
                  </a:lnTo>
                  <a:lnTo>
                    <a:pt x="159" y="75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22" name="Google Shape;522;p22"/>
          <p:cNvSpPr txBox="1"/>
          <p:nvPr/>
        </p:nvSpPr>
        <p:spPr>
          <a:xfrm>
            <a:off x="1622402" y="3164265"/>
            <a:ext cx="4232356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THANKS!</a:t>
            </a:r>
            <a:endParaRPr/>
          </a:p>
        </p:txBody>
      </p:sp>
      <p:sp>
        <p:nvSpPr>
          <p:cNvPr id="523" name="Google Shape;523;p22"/>
          <p:cNvSpPr/>
          <p:nvPr/>
        </p:nvSpPr>
        <p:spPr>
          <a:xfrm>
            <a:off x="8511994" y="2546654"/>
            <a:ext cx="3717772" cy="4318847"/>
          </a:xfrm>
          <a:custGeom>
            <a:rect b="b" l="l" r="r" t="t"/>
            <a:pathLst>
              <a:path extrusionOk="0" h="10319" w="10281">
                <a:moveTo>
                  <a:pt x="396" y="273"/>
                </a:moveTo>
                <a:cubicBezTo>
                  <a:pt x="396" y="273"/>
                  <a:pt x="6281" y="3807"/>
                  <a:pt x="10281" y="10273"/>
                </a:cubicBezTo>
                <a:lnTo>
                  <a:pt x="8652" y="10319"/>
                </a:lnTo>
                <a:cubicBezTo>
                  <a:pt x="7929" y="9092"/>
                  <a:pt x="7008" y="7654"/>
                  <a:pt x="5240" y="5478"/>
                </a:cubicBezTo>
                <a:cubicBezTo>
                  <a:pt x="3031" y="2793"/>
                  <a:pt x="166" y="231"/>
                  <a:pt x="0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22"/>
          <p:cNvSpPr txBox="1"/>
          <p:nvPr/>
        </p:nvSpPr>
        <p:spPr>
          <a:xfrm>
            <a:off x="1803009" y="4706076"/>
            <a:ext cx="3871145" cy="45140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0" i="1" lang="en-US" sz="2133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Team Echo</a:t>
            </a:r>
            <a:endParaRPr b="1" i="0" sz="2133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25" name="Google Shape;525;p22"/>
          <p:cNvCxnSpPr/>
          <p:nvPr/>
        </p:nvCxnSpPr>
        <p:spPr>
          <a:xfrm>
            <a:off x="1030915" y="4518481"/>
            <a:ext cx="54240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22"/>
          <p:cNvSpPr/>
          <p:nvPr/>
        </p:nvSpPr>
        <p:spPr>
          <a:xfrm>
            <a:off x="-33341" y="2554568"/>
            <a:ext cx="8556935" cy="4514336"/>
          </a:xfrm>
          <a:custGeom>
            <a:rect b="b" l="l" r="r" t="t"/>
            <a:pathLst>
              <a:path extrusionOk="0" h="9662" w="9926">
                <a:moveTo>
                  <a:pt x="0" y="7226"/>
                </a:moveTo>
                <a:cubicBezTo>
                  <a:pt x="7" y="7199"/>
                  <a:pt x="15" y="7171"/>
                  <a:pt x="22" y="7144"/>
                </a:cubicBezTo>
                <a:cubicBezTo>
                  <a:pt x="3660" y="9864"/>
                  <a:pt x="9147" y="6748"/>
                  <a:pt x="9926" y="0"/>
                </a:cubicBezTo>
                <a:cubicBezTo>
                  <a:pt x="9081" y="9366"/>
                  <a:pt x="3604" y="9864"/>
                  <a:pt x="0" y="9619"/>
                </a:cubicBezTo>
                <a:lnTo>
                  <a:pt x="0" y="7226"/>
                </a:ln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rgbClr val="D8D8D8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>
            <p:ph type="title"/>
          </p:nvPr>
        </p:nvSpPr>
        <p:spPr>
          <a:xfrm>
            <a:off x="581646" y="349664"/>
            <a:ext cx="5845571" cy="16383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 sz="4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  <a:r>
              <a:rPr b="1" lang="en-US" sz="40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Cont.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 flipH="1" rot="-5400000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opwatch" id="137" name="Google Shape;137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27068" r="26449" t="0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5000" endA="0" endPos="30000" kx="0" rotWithShape="0" algn="bl" stA="30000" stPos="0" sy="-100000" ky="0"/>
          </a:effectLst>
        </p:spPr>
      </p:pic>
      <p:sp>
        <p:nvSpPr>
          <p:cNvPr id="138" name="Google Shape;138;p3"/>
          <p:cNvSpPr/>
          <p:nvPr/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507475" y="2146816"/>
            <a:ext cx="6502046" cy="456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High-level Use Case Scenario</a:t>
            </a:r>
            <a:endParaRPr/>
          </a:p>
          <a:p>
            <a:pPr indent="-344488" lvl="0" marL="344488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Potential Application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Assumptions and Constraints</a:t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Discussing the underlying assumptions and constraints impacting the project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Delivery Methods</a:t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Explaining the Agile methodology and expected delivery approach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Evaluation, Selection of Technology, and Tools for Project Implementation</a:t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Overview of the technologies and tools chosen for the project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Agile Team Formation, Responsibilities, and Implementation Iterations</a:t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Detailing team roles, responsibilities, and the plan for implementation iterations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Conclusion</a:t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C3D3D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Summarizing the project proposal and its impact on student retention</a:t>
            </a:r>
            <a:endParaRPr/>
          </a:p>
          <a:p>
            <a:pPr indent="-14605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60030" y="64516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>
            <p:ph type="title"/>
          </p:nvPr>
        </p:nvSpPr>
        <p:spPr>
          <a:xfrm>
            <a:off x="793662" y="386930"/>
            <a:ext cx="1006612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 sz="4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Team Members</a:t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-2" y="2021601"/>
            <a:ext cx="1496054" cy="416089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1400"/>
              <a:buNone/>
            </a:pPr>
            <a:r>
              <a:rPr b="1" lang="en-US" sz="1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Adam Carrigan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None/>
            </a:pPr>
            <a:r>
              <a:rPr b="1" lang="en-US" sz="12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None/>
            </a:pPr>
            <a:r>
              <a:rPr lang="en-US" sz="12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Program Tester and Data Analyst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None/>
            </a:pPr>
            <a:r>
              <a:rPr b="1" lang="en-US" sz="12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None/>
            </a:pPr>
            <a:r>
              <a:rPr lang="en-US" sz="12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Aerospace mechanics, property management, sales, and entrepreneurship. Brings a unique blend of technical business skills.</a:t>
            </a:r>
            <a:endParaRPr/>
          </a:p>
        </p:txBody>
      </p:sp>
      <p:pic>
        <p:nvPicPr>
          <p:cNvPr descr="Top shot of a representation of networks with stick figures." id="150" name="Google Shape;150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877" r="7876" t="0"/>
          <a:stretch/>
        </p:blipFill>
        <p:spPr>
          <a:xfrm rot="209353">
            <a:off x="9563053" y="3248152"/>
            <a:ext cx="2147080" cy="1697472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889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151" name="Google Shape;151;p4"/>
          <p:cNvSpPr txBox="1"/>
          <p:nvPr/>
        </p:nvSpPr>
        <p:spPr>
          <a:xfrm>
            <a:off x="3110814" y="2016628"/>
            <a:ext cx="1499616" cy="4160520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Cody Lepp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Software Engineer and Concept Designer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Customer interfacing, requirements engineering, technical writing, algorithm design, machine learning modeling, and project management.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4684279" y="2291151"/>
            <a:ext cx="1499616" cy="4160520"/>
          </a:xfrm>
          <a:prstGeom prst="rect">
            <a:avLst/>
          </a:prstGeom>
          <a:gradFill>
            <a:gsLst>
              <a:gs pos="0">
                <a:srgbClr val="737373"/>
              </a:gs>
              <a:gs pos="100000">
                <a:srgbClr val="3C3D3D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1016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Adam Mason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 Data Analyst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 Customer service, IT, cybersecurity, auditing, Lean Six Sigma, and instruction. Combines customer service and process improvement ideologies.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7823987" y="2291151"/>
            <a:ext cx="1499616" cy="4160520"/>
          </a:xfrm>
          <a:prstGeom prst="rect">
            <a:avLst/>
          </a:prstGeom>
          <a:gradFill>
            <a:gsLst>
              <a:gs pos="0">
                <a:srgbClr val="737373"/>
              </a:gs>
              <a:gs pos="100000">
                <a:srgbClr val="3C3D3D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1016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Karen Ross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Scrum Master, Data Analyst, Software Developer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C000"/>
                </a:solidFill>
                <a:latin typeface="Tahoma"/>
                <a:ea typeface="Tahoma"/>
                <a:cs typeface="Tahoma"/>
                <a:sym typeface="Tahoma"/>
              </a:rPr>
              <a:t> Proficient in C++, Java, SQL, and Python. Oversees the SRT project, ensuring coordination and workflow management.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6256842" y="1998368"/>
            <a:ext cx="1499616" cy="4160520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Dratin Wood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Software Developer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3D3D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 Customer service, data management, and information systems. Instrumental in application development and aligning project outcomes with customer needs.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1553625" y="2291151"/>
            <a:ext cx="1499616" cy="4160520"/>
          </a:xfrm>
          <a:prstGeom prst="rect">
            <a:avLst/>
          </a:prstGeom>
          <a:gradFill>
            <a:gsLst>
              <a:gs pos="0">
                <a:srgbClr val="737373"/>
              </a:gs>
              <a:gs pos="100000">
                <a:srgbClr val="3C3D3D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  <a:reflection blurRad="0" dir="5400000" dist="1016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James Gilligan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Background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 Data Analyst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Expertise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 Airborne sensors and weapon system, unmanned aerial systems, naval special warfare. Experienced in requirement analysis and development.</a:t>
            </a:r>
            <a:endParaRPr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5081" y="6450965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321732" y="321733"/>
            <a:ext cx="11546828" cy="6214534"/>
          </a:xfrm>
          <a:custGeom>
            <a:rect b="b" l="l" r="r" t="t"/>
            <a:pathLst>
              <a:path extrusionOk="0" h="6214534" w="11546828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5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5"/>
          <p:cNvCxnSpPr/>
          <p:nvPr/>
        </p:nvCxnSpPr>
        <p:spPr>
          <a:xfrm>
            <a:off x="962163" y="1630964"/>
            <a:ext cx="7746709" cy="0"/>
          </a:xfrm>
          <a:prstGeom prst="straightConnector1">
            <a:avLst/>
          </a:prstGeom>
          <a:noFill/>
          <a:ln cap="flat" cmpd="sng" w="1905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5"/>
          <p:cNvSpPr/>
          <p:nvPr/>
        </p:nvSpPr>
        <p:spPr>
          <a:xfrm>
            <a:off x="1320407" y="1214903"/>
            <a:ext cx="1615495" cy="841648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18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Project Highlights</a:t>
            </a:r>
            <a:endParaRPr b="1" i="0" sz="3200" u="none" cap="none" strike="noStrike">
              <a:solidFill>
                <a:srgbClr val="F2F2F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2869201" y="1978170"/>
            <a:ext cx="3926493" cy="3924961"/>
          </a:xfrm>
          <a:prstGeom prst="ellipse">
            <a:avLst/>
          </a:prstGeom>
          <a:solidFill>
            <a:srgbClr val="404040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6299016" y="2705100"/>
            <a:ext cx="707731" cy="707454"/>
          </a:xfrm>
          <a:prstGeom prst="ellipse">
            <a:avLst/>
          </a:prstGeom>
          <a:solidFill>
            <a:srgbClr val="404040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268" u="none" cap="none" strike="noStrike">
                <a:solidFill>
                  <a:srgbClr val="FFC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2489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660273" y="2276799"/>
            <a:ext cx="1971365" cy="197059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18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Student Retention Tool</a:t>
            </a:r>
            <a:endParaRPr b="1" i="0" sz="32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5292675" y="1787271"/>
            <a:ext cx="707731" cy="707454"/>
          </a:xfrm>
          <a:prstGeom prst="ellipse">
            <a:avLst/>
          </a:prstGeom>
          <a:solidFill>
            <a:srgbClr val="404040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268" u="none" cap="none" strike="noStrike">
                <a:solidFill>
                  <a:srgbClr val="FFC000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2489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282476" y="4235421"/>
            <a:ext cx="707731" cy="707454"/>
          </a:xfrm>
          <a:prstGeom prst="ellipse">
            <a:avLst/>
          </a:prstGeom>
          <a:solidFill>
            <a:srgbClr val="404040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268" u="none" cap="none" strike="noStrike">
                <a:solidFill>
                  <a:srgbClr val="FFC000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0" i="0" sz="2489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3817675" y="2881534"/>
            <a:ext cx="2247182" cy="29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8014" lvl="0" marL="1080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Create an analytics tool that provides educators and staff with insights and actionable recommendations</a:t>
            </a:r>
            <a:endParaRPr b="0" i="0" sz="1100" u="none" cap="none" strike="noStrike">
              <a:solidFill>
                <a:srgbClr val="F2F2F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8014" lvl="0" marL="10801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Addresses the perpetual challenge of fostering an environment where students thrive and stay engaged</a:t>
            </a:r>
            <a:endParaRPr/>
          </a:p>
          <a:p>
            <a:pPr indent="-108014" lvl="0" marL="108014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Aims to bridge the gap between traditional teaching methods and modern, data-driven approaches</a:t>
            </a:r>
            <a:endParaRPr b="0" i="0" sz="2400" u="none" cap="none" strike="noStrike">
              <a:solidFill>
                <a:srgbClr val="F2F2F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6027777" y="1660802"/>
            <a:ext cx="2179298" cy="761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Existing Learning Management System Integration</a:t>
            </a:r>
            <a:endParaRPr b="0" i="0" sz="12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7013331" y="2651032"/>
            <a:ext cx="2049872" cy="761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Analytical Engine – the Powerhouse of Data Analysis</a:t>
            </a:r>
            <a:endParaRPr b="0" i="0" sz="28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7032087" y="4206225"/>
            <a:ext cx="2049872" cy="761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Automatic Report Generation Tailored to Admin Request </a:t>
            </a:r>
            <a:endParaRPr b="0" i="0" sz="1200" u="none" cap="none" strike="noStrike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5292726" y="5386576"/>
            <a:ext cx="707731" cy="707454"/>
          </a:xfrm>
          <a:prstGeom prst="ellipse">
            <a:avLst/>
          </a:prstGeom>
          <a:solidFill>
            <a:srgbClr val="404040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2268" u="none" cap="none" strike="noStrike">
                <a:solidFill>
                  <a:srgbClr val="FFC000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0" i="0" sz="2489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6066330" y="5384045"/>
            <a:ext cx="2049872" cy="707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0" i="0" lang="en-US" sz="12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Interactive Dashboard for Intuitive Insights</a:t>
            </a:r>
            <a:endParaRPr/>
          </a:p>
        </p:txBody>
      </p:sp>
      <p:pic>
        <p:nvPicPr>
          <p:cNvPr id="178" name="Google Shape;178;p5"/>
          <p:cNvPicPr preferRelativeResize="0"/>
          <p:nvPr/>
        </p:nvPicPr>
        <p:blipFill rotWithShape="1">
          <a:blip r:embed="rId3">
            <a:alphaModFix/>
          </a:blip>
          <a:srcRect b="-118749" l="-118750" r="-118749" t="-118750"/>
          <a:stretch/>
        </p:blipFill>
        <p:spPr>
          <a:xfrm>
            <a:off x="11023741" y="5323755"/>
            <a:ext cx="1305337" cy="130533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6"/>
          <p:cNvCxnSpPr/>
          <p:nvPr/>
        </p:nvCxnSpPr>
        <p:spPr>
          <a:xfrm>
            <a:off x="0" y="644691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6"/>
          <p:cNvSpPr/>
          <p:nvPr/>
        </p:nvSpPr>
        <p:spPr>
          <a:xfrm>
            <a:off x="815413" y="356658"/>
            <a:ext cx="3456384" cy="791283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2F2F2"/>
                </a:solidFill>
                <a:latin typeface="Tahoma"/>
                <a:ea typeface="Tahoma"/>
                <a:cs typeface="Tahoma"/>
                <a:sym typeface="Tahoma"/>
              </a:rPr>
              <a:t>Background &amp;   Need For Project</a:t>
            </a:r>
            <a:endParaRPr/>
          </a:p>
        </p:txBody>
      </p:sp>
      <p:sp>
        <p:nvSpPr>
          <p:cNvPr id="185" name="Google Shape;185;p6"/>
          <p:cNvSpPr/>
          <p:nvPr/>
        </p:nvSpPr>
        <p:spPr>
          <a:xfrm flipH="1" rot="10800000">
            <a:off x="1445052" y="3786782"/>
            <a:ext cx="2145803" cy="1876425"/>
          </a:xfrm>
          <a:custGeom>
            <a:rect b="b" l="l" r="r" t="t"/>
            <a:pathLst>
              <a:path extrusionOk="0" h="1182" w="933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gradFill>
            <a:gsLst>
              <a:gs pos="0">
                <a:srgbClr val="737373"/>
              </a:gs>
              <a:gs pos="42000">
                <a:srgbClr val="D5A117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6"/>
          <p:cNvSpPr/>
          <p:nvPr/>
        </p:nvSpPr>
        <p:spPr>
          <a:xfrm rot="-5400000">
            <a:off x="2090443" y="2536095"/>
            <a:ext cx="477839" cy="2550584"/>
          </a:xfrm>
          <a:custGeom>
            <a:rect b="b" l="l" r="r" t="t"/>
            <a:pathLst>
              <a:path extrusionOk="0" h="604" w="142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gradFill>
            <a:gsLst>
              <a:gs pos="0">
                <a:srgbClr val="737373"/>
              </a:gs>
              <a:gs pos="42000">
                <a:srgbClr val="D5A117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1431252" y="2057994"/>
            <a:ext cx="2145803" cy="1876425"/>
          </a:xfrm>
          <a:custGeom>
            <a:rect b="b" l="l" r="r" t="t"/>
            <a:pathLst>
              <a:path extrusionOk="0" h="1182" w="933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gradFill>
            <a:gsLst>
              <a:gs pos="0">
                <a:srgbClr val="737373"/>
              </a:gs>
              <a:gs pos="42000">
                <a:srgbClr val="D5A117"/>
              </a:gs>
              <a:gs pos="100000">
                <a:srgbClr val="FFC000"/>
              </a:gs>
            </a:gsLst>
            <a:lin ang="2700000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5888536" y="1716683"/>
            <a:ext cx="5890685" cy="1280677"/>
          </a:xfrm>
          <a:prstGeom prst="roundRect">
            <a:avLst>
              <a:gd fmla="val 11505" name="adj"/>
            </a:avLst>
          </a:prstGeom>
          <a:gradFill>
            <a:gsLst>
              <a:gs pos="0">
                <a:srgbClr val="F9F9F9"/>
              </a:gs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Great Recession saw a significant  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Newer Generations are having fewer children</a:t>
            </a:r>
            <a:endParaRPr b="0" i="0" sz="1800" u="none" cap="none" strike="noStrike">
              <a:solidFill>
                <a:srgbClr val="4D4D4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5913938" y="3212108"/>
            <a:ext cx="5865284" cy="1289587"/>
          </a:xfrm>
          <a:prstGeom prst="roundRect">
            <a:avLst>
              <a:gd fmla="val 11505" name="adj"/>
            </a:avLst>
          </a:prstGeom>
          <a:gradFill>
            <a:gsLst>
              <a:gs pos="0">
                <a:srgbClr val="F9F9F9"/>
              </a:gs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Increase demand for knowledge workers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Technology continues an exponential trend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3742238" y="3202583"/>
            <a:ext cx="2171700" cy="1298575"/>
          </a:xfrm>
          <a:prstGeom prst="roundRect">
            <a:avLst>
              <a:gd fmla="val 11921" name="adj"/>
            </a:avLst>
          </a:prstGeom>
          <a:solidFill>
            <a:srgbClr val="404040"/>
          </a:solidFill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9F9F9"/>
                </a:solidFill>
                <a:latin typeface="Tahoma"/>
                <a:ea typeface="Tahoma"/>
                <a:cs typeface="Tahoma"/>
                <a:sym typeface="Tahoma"/>
              </a:rPr>
              <a:t>Demand for Knowledge Workers</a:t>
            </a:r>
            <a:endParaRPr b="1" i="0" sz="2000" u="none" cap="none" strike="noStrike">
              <a:solidFill>
                <a:srgbClr val="F9F9F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5897004" y="4734520"/>
            <a:ext cx="5886449" cy="1286259"/>
          </a:xfrm>
          <a:prstGeom prst="roundRect">
            <a:avLst>
              <a:gd fmla="val 11505" name="adj"/>
            </a:avLst>
          </a:prstGeom>
          <a:gradFill>
            <a:gsLst>
              <a:gs pos="0">
                <a:srgbClr val="F9F9F9"/>
              </a:gs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Money invested in student success is lost when students do not remain at the institution</a:t>
            </a:r>
            <a:endParaRPr b="0" i="0" sz="1800" u="none" cap="none" strike="noStrike">
              <a:solidFill>
                <a:srgbClr val="4D4D4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3716837" y="4724995"/>
            <a:ext cx="2171700" cy="1298575"/>
          </a:xfrm>
          <a:prstGeom prst="roundRect">
            <a:avLst>
              <a:gd fmla="val 11921" name="adj"/>
            </a:avLst>
          </a:prstGeom>
          <a:solidFill>
            <a:srgbClr val="404040"/>
          </a:solidFill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9F9F9"/>
                </a:solidFill>
                <a:latin typeface="Tahoma"/>
                <a:ea typeface="Tahoma"/>
                <a:cs typeface="Tahoma"/>
                <a:sym typeface="Tahoma"/>
              </a:rPr>
              <a:t>Return on Investments</a:t>
            </a:r>
            <a:endParaRPr b="1" i="0" sz="2000" u="none" cap="none" strike="noStrike">
              <a:solidFill>
                <a:srgbClr val="F9F9F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3" name="Google Shape;193;p6"/>
          <p:cNvGrpSpPr/>
          <p:nvPr/>
        </p:nvGrpSpPr>
        <p:grpSpPr>
          <a:xfrm>
            <a:off x="527381" y="2818771"/>
            <a:ext cx="1974248" cy="1934387"/>
            <a:chOff x="4828393" y="2858615"/>
            <a:chExt cx="1931237" cy="1931674"/>
          </a:xfrm>
        </p:grpSpPr>
        <p:sp>
          <p:nvSpPr>
            <p:cNvPr id="194" name="Google Shape;194;p6"/>
            <p:cNvSpPr/>
            <p:nvPr/>
          </p:nvSpPr>
          <p:spPr>
            <a:xfrm>
              <a:off x="4828393" y="2858615"/>
              <a:ext cx="1931237" cy="1931674"/>
            </a:xfrm>
            <a:prstGeom prst="ellipse">
              <a:avLst/>
            </a:prstGeom>
            <a:solidFill>
              <a:srgbClr val="404040"/>
            </a:solidFill>
            <a:ln cap="flat" cmpd="sng" w="9525">
              <a:solidFill>
                <a:srgbClr val="F9F9F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Factors Affecting Retention</a:t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49912" y="2902929"/>
              <a:ext cx="1490214" cy="727147"/>
            </a:xfrm>
            <a:custGeom>
              <a:rect b="b" l="l" r="r" t="t"/>
              <a:pathLst>
                <a:path extrusionOk="0" h="712" w="1321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C000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1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6" name="Google Shape;196;p6"/>
          <p:cNvSpPr/>
          <p:nvPr/>
        </p:nvSpPr>
        <p:spPr>
          <a:xfrm>
            <a:off x="3725305" y="1700809"/>
            <a:ext cx="2171700" cy="1298575"/>
          </a:xfrm>
          <a:prstGeom prst="roundRect">
            <a:avLst>
              <a:gd fmla="val 11921" name="adj"/>
            </a:avLst>
          </a:prstGeom>
          <a:solidFill>
            <a:srgbClr val="404040"/>
          </a:solidFill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62150" lIns="124350" spcFirstLastPara="1" rIns="124350" wrap="square" tIns="6215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9F9F9"/>
                </a:solidFill>
                <a:latin typeface="Tahoma"/>
                <a:ea typeface="Tahoma"/>
                <a:cs typeface="Tahoma"/>
                <a:sym typeface="Tahoma"/>
              </a:rPr>
              <a:t>Declining Birth Rates</a:t>
            </a:r>
            <a:endParaRPr b="1" i="0" sz="2400" u="none" cap="none" strike="noStrike">
              <a:solidFill>
                <a:srgbClr val="F9F9F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 b="-118749" l="-118750" r="-118749" t="-118750"/>
          <a:stretch/>
        </p:blipFill>
        <p:spPr>
          <a:xfrm>
            <a:off x="11122774" y="5787368"/>
            <a:ext cx="1064098" cy="106409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7"/>
          <p:cNvCxnSpPr/>
          <p:nvPr/>
        </p:nvCxnSpPr>
        <p:spPr>
          <a:xfrm>
            <a:off x="0" y="644691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41445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7"/>
          <p:cNvSpPr/>
          <p:nvPr/>
        </p:nvSpPr>
        <p:spPr>
          <a:xfrm>
            <a:off x="815413" y="356659"/>
            <a:ext cx="2400267" cy="576064"/>
          </a:xfrm>
          <a:prstGeom prst="roundRect">
            <a:avLst>
              <a:gd fmla="val 1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Objectives</a:t>
            </a:r>
            <a:endParaRPr b="1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05" name="Google Shape;205;p7"/>
          <p:cNvGrpSpPr/>
          <p:nvPr/>
        </p:nvGrpSpPr>
        <p:grpSpPr>
          <a:xfrm>
            <a:off x="3386666" y="1082674"/>
            <a:ext cx="5418667" cy="5418667"/>
            <a:chOff x="1354666" y="0"/>
            <a:chExt cx="5418667" cy="5418667"/>
          </a:xfrm>
        </p:grpSpPr>
        <p:sp>
          <p:nvSpPr>
            <p:cNvPr id="206" name="Google Shape;206;p7"/>
            <p:cNvSpPr/>
            <p:nvPr/>
          </p:nvSpPr>
          <p:spPr>
            <a:xfrm>
              <a:off x="1354666" y="0"/>
              <a:ext cx="5418667" cy="5418667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3047999" y="270933"/>
              <a:ext cx="2032000" cy="541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Reports Dashboard</a:t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1761066" y="812800"/>
              <a:ext cx="4605866" cy="4605866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3070859" y="1077637"/>
              <a:ext cx="1986280" cy="529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Automated Notifications</a:t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2167466" y="1625600"/>
              <a:ext cx="3793066" cy="3793066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3082543" y="1887321"/>
              <a:ext cx="1962912" cy="523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Analytics Engine</a:t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2573866" y="2438400"/>
              <a:ext cx="2980266" cy="2980266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3259327" y="2706624"/>
              <a:ext cx="1609344" cy="536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Data Pipeline Optimization</a:t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2980266" y="3251200"/>
              <a:ext cx="2167466" cy="2167466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3359573" y="3522133"/>
              <a:ext cx="1408853" cy="541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Database Connections</a:t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3386666" y="4064000"/>
              <a:ext cx="1354666" cy="1354666"/>
            </a:xfrm>
            <a:prstGeom prst="ellipse">
              <a:avLst/>
            </a:prstGeom>
            <a:gradFill>
              <a:gsLst>
                <a:gs pos="0">
                  <a:srgbClr val="FFC000"/>
                </a:gs>
                <a:gs pos="51000">
                  <a:srgbClr val="D5A117"/>
                </a:gs>
                <a:gs pos="100000">
                  <a:srgbClr val="3C3D3D"/>
                </a:gs>
              </a:gsLst>
              <a:lin ang="27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3585052" y="4402666"/>
              <a:ext cx="957894" cy="6773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225" lIns="78225" spcFirstLastPara="1" rIns="78225" wrap="square" tIns="78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3D3D"/>
                </a:buClr>
                <a:buSzPts val="1050"/>
                <a:buFont typeface="Tahoma"/>
                <a:buNone/>
              </a:pPr>
              <a:r>
                <a:rPr b="1" i="0" lang="en-US" sz="1050" u="none" cap="none" strike="noStrike">
                  <a:solidFill>
                    <a:srgbClr val="3C3D3D"/>
                  </a:solidFill>
                  <a:latin typeface="Tahoma"/>
                  <a:ea typeface="Tahoma"/>
                  <a:cs typeface="Tahoma"/>
                  <a:sym typeface="Tahoma"/>
                </a:rPr>
                <a:t>System Integration</a:t>
              </a:r>
              <a:endParaRPr/>
            </a:p>
          </p:txBody>
        </p:sp>
      </p:grpSp>
      <p:pic>
        <p:nvPicPr>
          <p:cNvPr id="218" name="Google Shape;218;p7"/>
          <p:cNvPicPr preferRelativeResize="0"/>
          <p:nvPr/>
        </p:nvPicPr>
        <p:blipFill rotWithShape="1">
          <a:blip r:embed="rId3">
            <a:alphaModFix/>
          </a:blip>
          <a:srcRect b="-118749" l="-118750" r="-118749" t="-118750"/>
          <a:stretch/>
        </p:blipFill>
        <p:spPr>
          <a:xfrm>
            <a:off x="11363311" y="5951599"/>
            <a:ext cx="1099483" cy="109948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 txBox="1"/>
          <p:nvPr>
            <p:ph type="title"/>
          </p:nvPr>
        </p:nvSpPr>
        <p:spPr>
          <a:xfrm>
            <a:off x="5255260" y="1188637"/>
            <a:ext cx="5852711" cy="1597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5100"/>
              <a:buFont typeface="Tahoma"/>
              <a:buNone/>
            </a:pPr>
            <a:r>
              <a:rPr b="1" lang="en-US" sz="51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Project Scope</a:t>
            </a:r>
            <a:endParaRPr/>
          </a:p>
        </p:txBody>
      </p:sp>
      <p:pic>
        <p:nvPicPr>
          <p:cNvPr descr="Magnifying glass with solid fill"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857" y="1085088"/>
            <a:ext cx="5047488" cy="504748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 txBox="1"/>
          <p:nvPr>
            <p:ph idx="1" type="body"/>
          </p:nvPr>
        </p:nvSpPr>
        <p:spPr>
          <a:xfrm>
            <a:off x="1319175" y="2628602"/>
            <a:ext cx="2277252" cy="1597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Metrics for student retention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Student Success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230" name="Google Shape;230;p8"/>
          <p:cNvSpPr txBox="1"/>
          <p:nvPr/>
        </p:nvSpPr>
        <p:spPr>
          <a:xfrm>
            <a:off x="4149371" y="2364764"/>
            <a:ext cx="2047748" cy="842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Business Intelligence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3302027" y="827289"/>
            <a:ext cx="2047748" cy="842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4531471" y="3674545"/>
            <a:ext cx="1665648" cy="708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Curriculum Intervention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8"/>
          <p:cNvSpPr txBox="1"/>
          <p:nvPr/>
        </p:nvSpPr>
        <p:spPr>
          <a:xfrm>
            <a:off x="1624977" y="4955657"/>
            <a:ext cx="1665648" cy="73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Suggestive Actions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 txBox="1"/>
          <p:nvPr/>
        </p:nvSpPr>
        <p:spPr>
          <a:xfrm>
            <a:off x="3316547" y="818779"/>
            <a:ext cx="2047748" cy="110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Respect Existing Learning Management System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8"/>
          <p:cNvPicPr preferRelativeResize="0"/>
          <p:nvPr/>
        </p:nvPicPr>
        <p:blipFill rotWithShape="1">
          <a:blip r:embed="rId4">
            <a:alphaModFix/>
          </a:blip>
          <a:srcRect b="-118749" l="-118750" r="-118749" t="-118750"/>
          <a:stretch/>
        </p:blipFill>
        <p:spPr>
          <a:xfrm>
            <a:off x="10052304" y="4718304"/>
            <a:ext cx="2057400" cy="205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C3D3D"/>
              </a:buClr>
              <a:buSzPts val="4400"/>
              <a:buFont typeface="Tahoma"/>
              <a:buNone/>
            </a:pPr>
            <a:r>
              <a:rPr b="1" lang="en-US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Customers</a:t>
            </a: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862893" y="4185555"/>
            <a:ext cx="4359088" cy="210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Educational Institutions: </a:t>
            </a:r>
            <a:endParaRPr sz="24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The primary users of the SRT, specifically administrative staff, for monitoring and improving student retention</a:t>
            </a:r>
            <a:endParaRPr sz="24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C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6732329" y="4188356"/>
            <a:ext cx="435628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Instructors: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C3D3D"/>
                </a:solidFill>
                <a:latin typeface="Tahoma"/>
                <a:ea typeface="Tahoma"/>
                <a:cs typeface="Tahoma"/>
                <a:sym typeface="Tahoma"/>
              </a:rPr>
              <a:t>Secondary users, employing insights from the tool to support and motivate students, particularly those at risk of disengagement</a:t>
            </a:r>
            <a:endParaRPr sz="24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1946676" y="1771065"/>
            <a:ext cx="2201945" cy="1975144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7497471" y="1708818"/>
            <a:ext cx="2212677" cy="1975142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C3D3D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6" name="Google Shape;2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914" y="1811628"/>
            <a:ext cx="2117524" cy="177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3243" y="1768698"/>
            <a:ext cx="2173909" cy="187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4827" y="6295512"/>
            <a:ext cx="402336" cy="40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2023-12-14T03:26:02Z</dcterms:created>
  <dc:creator>karen ross</dc:creator>
</cp:coreProperties>
</file>